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88" r:id="rId4"/>
    <p:sldId id="259" r:id="rId5"/>
    <p:sldId id="262" r:id="rId6"/>
    <p:sldId id="289" r:id="rId7"/>
    <p:sldId id="266" r:id="rId8"/>
    <p:sldId id="265" r:id="rId9"/>
    <p:sldId id="261" r:id="rId10"/>
    <p:sldId id="264" r:id="rId11"/>
    <p:sldId id="280" r:id="rId12"/>
    <p:sldId id="268" r:id="rId13"/>
    <p:sldId id="269" r:id="rId14"/>
    <p:sldId id="291" r:id="rId15"/>
    <p:sldId id="292" r:id="rId16"/>
    <p:sldId id="277" r:id="rId17"/>
    <p:sldId id="270" r:id="rId18"/>
    <p:sldId id="282" r:id="rId19"/>
    <p:sldId id="273" r:id="rId20"/>
    <p:sldId id="272" r:id="rId21"/>
    <p:sldId id="276" r:id="rId22"/>
    <p:sldId id="275" r:id="rId23"/>
    <p:sldId id="274" r:id="rId24"/>
    <p:sldId id="271" r:id="rId25"/>
    <p:sldId id="283" r:id="rId26"/>
    <p:sldId id="284" r:id="rId27"/>
    <p:sldId id="279" r:id="rId28"/>
    <p:sldId id="285" r:id="rId29"/>
    <p:sldId id="281" r:id="rId30"/>
    <p:sldId id="290" r:id="rId31"/>
    <p:sldId id="286" r:id="rId32"/>
    <p:sldId id="263" r:id="rId33"/>
    <p:sldId id="287" r:id="rId3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792"/>
    <a:srgbClr val="9365B8"/>
    <a:srgbClr val="127994"/>
    <a:srgbClr val="FFFFFF"/>
    <a:srgbClr val="008080"/>
    <a:srgbClr val="33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401" autoAdjust="0"/>
  </p:normalViewPr>
  <p:slideViewPr>
    <p:cSldViewPr>
      <p:cViewPr varScale="1">
        <p:scale>
          <a:sx n="98" d="100"/>
          <a:sy n="98" d="100"/>
        </p:scale>
        <p:origin x="3360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Internet</a:t>
            </a:r>
          </a:p>
          <a:p>
            <a:endParaRPr lang="en-US" dirty="0" smtClean="0"/>
          </a:p>
          <a:p>
            <a:r>
              <a:rPr lang="en-US" dirty="0" smtClean="0"/>
              <a:t>Physical Hardware +</a:t>
            </a:r>
            <a:r>
              <a:rPr lang="en-US" baseline="0" dirty="0" smtClean="0"/>
              <a:t> wires + protocols // LATER : </a:t>
            </a:r>
            <a:r>
              <a:rPr lang="en-US" baseline="0" dirty="0" err="1" smtClean="0"/>
              <a:t>Wi-fi</a:t>
            </a:r>
            <a:r>
              <a:rPr lang="en-US" baseline="0" dirty="0" smtClean="0"/>
              <a:t> not necessary physical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Protocols – </a:t>
            </a:r>
            <a:r>
              <a:rPr lang="en-US" b="1" baseline="0" dirty="0" smtClean="0"/>
              <a:t>agreement</a:t>
            </a:r>
            <a:r>
              <a:rPr lang="en-US" baseline="0" dirty="0" smtClean="0"/>
              <a:t> for deconstruction and reconstruction of data. If this is broken somewhere in the process the receiving machine won’t be able to reconstruct it.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Web – </a:t>
            </a:r>
            <a:r>
              <a:rPr lang="en-US" b="0" baseline="0" dirty="0" smtClean="0"/>
              <a:t>linked hypertext documents – links that send you to another hyper text document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Navigating the web – “jumping/redirecting” from one to another hyper text document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endParaRPr lang="en-US" b="1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DOCTYPE is a required preamble.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DOCTYPEs are required for legacy reasons. When omitted, browsers tend to use a different rendering mode that is incompatible with some specifications. Including the DOCTYPE in a document ensures that the browser makes a best-effort attempt at following the relevant specifications.</a:t>
            </a:r>
            <a:endParaRPr lang="bg-B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bg-B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 Between HTML 4.01 and HTML5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three different &lt;!DOCTYPE&gt; declarations in HTML 4.01. In HTML5 there is only one: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declaration should be the very first thing in an HTML document, before the tag.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declaration is not an HTML tag; it is an instruction to the web browser about what version of the markup language the page is written in.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declaration refers to a Document Type Definition (DTD). The DTD specifies the rules for the markup language, so that the browsers render the content correctly.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6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74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88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блок</a:t>
            </a:r>
            <a:r>
              <a:rPr lang="bg-BG" baseline="0" dirty="0" smtClean="0"/>
              <a:t> и инлайн елементи!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2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Introduce https://validator.w3.org/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</a:t>
            </a:r>
            <a:endParaRPr lang="bg-BG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3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Bonus:</a:t>
            </a:r>
          </a:p>
          <a:p>
            <a:r>
              <a:rPr lang="en-US" dirty="0" smtClean="0"/>
              <a:t> https://www.w3schools.com/xml/default.asp</a:t>
            </a:r>
          </a:p>
          <a:p>
            <a:r>
              <a:rPr lang="en-US" dirty="0" smtClean="0"/>
              <a:t>https://www.w3schools.com/html/html_xhtml.asp</a:t>
            </a:r>
          </a:p>
          <a:p>
            <a:r>
              <a:rPr lang="en-US" dirty="0" smtClean="0"/>
              <a:t>https://www.sitepoint.com/differences-html-xhtml/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 it is a little hard to understand, but XML does not DO anything.</a:t>
            </a:r>
            <a:endParaRPr lang="bg-BG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Interview</a:t>
            </a:r>
            <a:r>
              <a:rPr lang="en-US" baseline="0" dirty="0" smtClean="0"/>
              <a:t> Q – What is the difference between HTML &amp; XHTML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Difference Between XML and HTML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and HTML were designed with different goals: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was designed to carry data - with focus on what data is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was designed to display data - with focus on how data looks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tags are not predefined like HTML tags are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6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!= internet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Internet is used for accessing www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Internet - town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Servers</a:t>
            </a:r>
            <a:r>
              <a:rPr lang="en-US" baseline="0" dirty="0" smtClean="0"/>
              <a:t> – store and share </a:t>
            </a:r>
            <a:r>
              <a:rPr lang="en-US" b="1" baseline="0" dirty="0" smtClean="0"/>
              <a:t>DATA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skyskapers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WebHost</a:t>
            </a:r>
            <a:r>
              <a:rPr lang="en-US" baseline="0" dirty="0" smtClean="0"/>
              <a:t> -  landlord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Adresses</a:t>
            </a:r>
            <a:r>
              <a:rPr lang="en-US" baseline="0" dirty="0" smtClean="0"/>
              <a:t> –domain names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Browser turns the code html/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into text/pictures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Тим Бърнърс-Лий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(uniform resource locator – универсален указател на ресурсите) е адресът на страница с http: за HTTP достъп (криптирана връзка  https)...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endParaRPr lang="bg-B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? Where are</a:t>
            </a:r>
            <a:r>
              <a:rPr lang="en-US" b="1" baseline="0" dirty="0" smtClean="0"/>
              <a:t> we?</a:t>
            </a:r>
            <a:endParaRPr lang="bg-BG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1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5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9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Browser High Level structure – </a:t>
            </a:r>
            <a:r>
              <a:rPr lang="bg-BG" dirty="0" smtClean="0"/>
              <a:t>малко</a:t>
            </a:r>
            <a:r>
              <a:rPr lang="bg-BG" baseline="0" dirty="0" smtClean="0"/>
              <a:t> вероятно но възможен въпрос за интервю/ поне частите</a:t>
            </a:r>
            <a:endParaRPr lang="en-US" baseline="0" dirty="0" smtClean="0"/>
          </a:p>
          <a:p>
            <a:endParaRPr lang="bg-BG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http://taligarsiel.com/Projects/howbrowserswork1.htm#The_browser_high_level_structure</a:t>
            </a:r>
            <a:endParaRPr lang="bg-BG" baseline="0" dirty="0" smtClean="0"/>
          </a:p>
          <a:p>
            <a:endParaRPr lang="bg-BG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UI – </a:t>
            </a:r>
            <a:r>
              <a:rPr lang="bg-BG" baseline="0" dirty="0" smtClean="0"/>
              <a:t>бутони, адрес бар, букмарк?/ всичко без основния прозорец със извиканата страница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BE –</a:t>
            </a:r>
            <a:r>
              <a:rPr lang="bg-BG" baseline="0" dirty="0" smtClean="0"/>
              <a:t> запитвания и манипулации към </a:t>
            </a:r>
            <a:r>
              <a:rPr lang="en-US" baseline="0" dirty="0" smtClean="0"/>
              <a:t>RE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 bridge between User Interface and Rendering Engine. It provides methods to initiate the loading of a URL and other actions like (reload, back and forward).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 – </a:t>
            </a:r>
            <a:r>
              <a:rPr lang="bg-BG" baseline="0" dirty="0" smtClean="0"/>
              <a:t>отговорен за показването на изисканото съдържание. – </a:t>
            </a:r>
            <a:r>
              <a:rPr lang="en-US" baseline="0" dirty="0" smtClean="0"/>
              <a:t>request HTML – </a:t>
            </a:r>
            <a:r>
              <a:rPr lang="bg-BG" baseline="0" dirty="0" smtClean="0"/>
              <a:t>парсване на </a:t>
            </a:r>
            <a:r>
              <a:rPr lang="en-US" baseline="0" dirty="0" smtClean="0"/>
              <a:t>HTML &amp; CSS </a:t>
            </a:r>
            <a:r>
              <a:rPr lang="bg-BG" baseline="0" dirty="0" smtClean="0"/>
              <a:t>и дисплейване на парснатото : 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Network – calls like mentioned HTTP </a:t>
            </a:r>
            <a:r>
              <a:rPr lang="en-US" baseline="0" dirty="0" err="1" smtClean="0"/>
              <a:t>reqs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UI BE – basic elements/</a:t>
            </a:r>
            <a:r>
              <a:rPr lang="en-US" baseline="0" dirty="0" err="1" smtClean="0"/>
              <a:t>ensamles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combobox</a:t>
            </a:r>
            <a:r>
              <a:rPr lang="en-US" baseline="0" dirty="0" smtClean="0"/>
              <a:t>/windows/ generic interface.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Underneath it uses the operating system user interface methods.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interpreter – parse and execute JS Code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storage-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needs to save all sorts of data on the hard disk, for examples, cookies. The new HTML specification (HTML5) defines 'web database' which is a complete (although light) database in the browser.</a:t>
            </a:r>
            <a:endParaRPr lang="bg-BG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</a:t>
            </a:r>
            <a:r>
              <a:rPr lang="en-US" dirty="0" smtClean="0"/>
              <a:t>ramsunvtech/behind-browser-basics-part-1-b733e9f3c0e6</a:t>
            </a:r>
            <a:r>
              <a:rPr lang="bg-BG" baseline="0" dirty="0" smtClean="0"/>
              <a:t>  </a:t>
            </a:r>
            <a:endParaRPr lang="en-US" baseline="0" dirty="0" smtClean="0"/>
          </a:p>
          <a:p>
            <a:r>
              <a:rPr lang="en-US" dirty="0" smtClean="0"/>
              <a:t>https://hacks.mozilla.org/2017/05/quantum-up-close-what-is-a-browser-engine/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1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8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</a:t>
            </a:r>
            <a:r>
              <a:rPr lang="en-US" baseline="0" dirty="0" smtClean="0"/>
              <a:t> </a:t>
            </a:r>
            <a:r>
              <a:rPr lang="bg-BG" baseline="0" dirty="0" smtClean="0"/>
              <a:t>може да се ползва вместо по-ограничен редактор, но в някои случаи това е като да си отвориш бира с моторна резачка : 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Install note pad ++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https://css-tricks.com/dom/ </a:t>
            </a:r>
          </a:p>
          <a:p>
            <a:r>
              <a:rPr lang="en-US" dirty="0" smtClean="0"/>
              <a:t>https://developer.mozilla.org/en-US/docs/Web/API/Document_Object_Model/Introduction</a:t>
            </a:r>
          </a:p>
          <a:p>
            <a:endParaRPr lang="en-US" dirty="0" smtClean="0"/>
          </a:p>
          <a:p>
            <a:r>
              <a:rPr lang="bg-BG" dirty="0" smtClean="0"/>
              <a:t>Приложно-програмен</a:t>
            </a:r>
            <a:r>
              <a:rPr lang="bg-BG" baseline="0" dirty="0" smtClean="0"/>
              <a:t> интерфейс (</a:t>
            </a:r>
            <a:r>
              <a:rPr lang="en-US" baseline="0" dirty="0" smtClean="0"/>
              <a:t>API – application programming interface</a:t>
            </a:r>
            <a:r>
              <a:rPr lang="bg-BG" baseline="0" dirty="0" smtClean="0"/>
              <a:t>)</a:t>
            </a:r>
            <a:r>
              <a:rPr lang="en-US" baseline="0" dirty="0" smtClean="0"/>
              <a:t> – </a:t>
            </a:r>
            <a:r>
              <a:rPr lang="bg-BG" baseline="0" dirty="0" smtClean="0"/>
              <a:t>набор от функции и програми, коит изпълняват дадени задачи. </a:t>
            </a:r>
          </a:p>
          <a:p>
            <a:r>
              <a:rPr lang="bg-BG" dirty="0" smtClean="0"/>
              <a:t>Какво</a:t>
            </a:r>
            <a:r>
              <a:rPr lang="bg-BG" baseline="0" dirty="0" smtClean="0"/>
              <a:t> прави </a:t>
            </a:r>
            <a:r>
              <a:rPr lang="en-US" baseline="0" dirty="0" smtClean="0"/>
              <a:t>DOM API ?  - </a:t>
            </a:r>
            <a:r>
              <a:rPr lang="bg-BG" baseline="0" dirty="0" smtClean="0"/>
              <a:t>чете </a:t>
            </a:r>
            <a:r>
              <a:rPr lang="en-US" baseline="0" dirty="0" smtClean="0"/>
              <a:t>HTML </a:t>
            </a:r>
            <a:r>
              <a:rPr lang="bg-BG" baseline="0" dirty="0" smtClean="0"/>
              <a:t>и го превръща(!</a:t>
            </a:r>
            <a:r>
              <a:rPr lang="en-US" baseline="0" dirty="0" smtClean="0"/>
              <a:t>parse</a:t>
            </a:r>
            <a:r>
              <a:rPr lang="bg-BG" baseline="0" dirty="0" smtClean="0"/>
              <a:t>)</a:t>
            </a:r>
            <a:r>
              <a:rPr lang="en-US" baseline="0" dirty="0" smtClean="0"/>
              <a:t> </a:t>
            </a:r>
            <a:r>
              <a:rPr lang="bg-BG" baseline="0" dirty="0" smtClean="0"/>
              <a:t>в </a:t>
            </a:r>
            <a:r>
              <a:rPr lang="en-US" baseline="0" dirty="0" smtClean="0"/>
              <a:t>the DOM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5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24.4.2018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hyperlink" Target="https://notepad-plus-plu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lipse.org/ide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hyperlink" Target="https://www.sublimetext.com/" TargetMode="External"/><Relationship Id="rId4" Type="http://schemas.openxmlformats.org/officeDocument/2006/relationships/hyperlink" Target="https://www.visualstudio.com/vs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s://code.visualstudio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https://www.w3.org/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input_type.asp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html/html5_semantic_elements.as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xhtml.asp" TargetMode="External"/><Relationship Id="rId4" Type="http://schemas.openxmlformats.org/officeDocument/2006/relationships/hyperlink" Target="https://www.w3schools.com/xml/default.asp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jsfiddle.net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iuse.com/" TargetMode="External"/><Relationship Id="rId5" Type="http://schemas.openxmlformats.org/officeDocument/2006/relationships/hyperlink" Target="https://developer.mozilla.org/en-US/" TargetMode="External"/><Relationship Id="rId10" Type="http://schemas.openxmlformats.org/officeDocument/2006/relationships/hyperlink" Target="https://www.lipsum.com/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thimble.mozilla.org/en-GB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5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ylus-lang.com/" TargetMode="External"/><Relationship Id="rId5" Type="http://schemas.openxmlformats.org/officeDocument/2006/relationships/hyperlink" Target="http://lesscss.org/usage/" TargetMode="External"/><Relationship Id="rId4" Type="http://schemas.openxmlformats.org/officeDocument/2006/relationships/hyperlink" Target="http://sass-lang.com/" TargetMode="Externa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08B34C7-4A31-459D-97EA-2C16C24AA69F}"/>
              </a:ext>
            </a:extLst>
          </p:cNvPr>
          <p:cNvSpPr/>
          <p:nvPr/>
        </p:nvSpPr>
        <p:spPr>
          <a:xfrm>
            <a:off x="7164289" y="0"/>
            <a:ext cx="1979712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0547013-B6EB-4418-A1A1-72D317B07B36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A3B9EB-6FCF-49C8-84D5-6D8369650B7E}"/>
              </a:ext>
            </a:extLst>
          </p:cNvPr>
          <p:cNvSpPr txBox="1"/>
          <p:nvPr/>
        </p:nvSpPr>
        <p:spPr>
          <a:xfrm>
            <a:off x="7164289" y="45606"/>
            <a:ext cx="194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IDE 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текстови редактори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11ADEA-CA66-4771-98F3-16EC2CFB5105}"/>
              </a:ext>
            </a:extLst>
          </p:cNvPr>
          <p:cNvSpPr txBox="1"/>
          <p:nvPr/>
        </p:nvSpPr>
        <p:spPr>
          <a:xfrm>
            <a:off x="467544" y="588560"/>
            <a:ext cx="8136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 –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development environment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голям набор от инструменти необходими за разработването на софтуер. </a:t>
            </a:r>
            <a:r>
              <a:rPr lang="bg-BG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типичния пример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може да се компилира и </a:t>
            </a:r>
            <a:r>
              <a:rPr lang="bg-BG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дебъгва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проекта, по който работите. Всички тези неща са вградени във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xmlns="" id="{7B068C3B-F1EB-4AC8-B112-39988BC3A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50" y="1569165"/>
            <a:ext cx="538114" cy="538114"/>
          </a:xfrm>
          <a:prstGeom prst="rect">
            <a:avLst/>
          </a:prstGeom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xmlns="" id="{450EE63A-602F-4113-A053-EC4628F7D3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04" y="1575577"/>
            <a:ext cx="415308" cy="538114"/>
          </a:xfrm>
          <a:prstGeom prst="rect">
            <a:avLst/>
          </a:prstGeom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xmlns="" id="{07FC2804-8F5C-4892-9667-D690EBCAD1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524664"/>
            <a:ext cx="639941" cy="639941"/>
          </a:xfrm>
          <a:prstGeom prst="rect">
            <a:avLst/>
          </a:prstGeom>
        </p:spPr>
      </p:pic>
      <p:sp>
        <p:nvSpPr>
          <p:cNvPr id="14" name="TextBox 13">
            <a:hlinkClick r:id="rId4"/>
            <a:extLst>
              <a:ext uri="{FF2B5EF4-FFF2-40B4-BE49-F238E27FC236}">
                <a16:creationId xmlns:a16="http://schemas.microsoft.com/office/drawing/2014/main" xmlns="" id="{EA678EDD-3738-4B8B-9826-C6E8FD127DE1}"/>
              </a:ext>
            </a:extLst>
          </p:cNvPr>
          <p:cNvSpPr txBox="1"/>
          <p:nvPr/>
        </p:nvSpPr>
        <p:spPr>
          <a:xfrm>
            <a:off x="1263957" y="2085995"/>
            <a:ext cx="1444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</a:rPr>
              <a:t>Microsoft - Visual studio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0ED17C1-56A2-4EF1-BEF7-44DB0DA21979}"/>
              </a:ext>
            </a:extLst>
          </p:cNvPr>
          <p:cNvSpPr txBox="1"/>
          <p:nvPr/>
        </p:nvSpPr>
        <p:spPr>
          <a:xfrm>
            <a:off x="5859504" y="2085995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8"/>
              </a:rPr>
              <a:t>Jetbrains – IntelliJ IDEA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B0A779-AE3F-46D9-98DB-D90397F2CD22}"/>
              </a:ext>
            </a:extLst>
          </p:cNvPr>
          <p:cNvSpPr txBox="1"/>
          <p:nvPr/>
        </p:nvSpPr>
        <p:spPr>
          <a:xfrm>
            <a:off x="3341832" y="2107279"/>
            <a:ext cx="190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  <a:hlinkClick r:id="rId6"/>
              </a:rPr>
              <a:t>Eclipse Foundation - Eclipse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A90D4F0-28A1-4A05-9C75-F575DD0E5CC1}"/>
              </a:ext>
            </a:extLst>
          </p:cNvPr>
          <p:cNvSpPr txBox="1"/>
          <p:nvPr/>
        </p:nvSpPr>
        <p:spPr>
          <a:xfrm>
            <a:off x="467544" y="2585201"/>
            <a:ext cx="8136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Текстови редактори </a:t>
            </a:r>
            <a:r>
              <a:rPr lang="bg-BG" dirty="0"/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Имат доста по-малко функционалности от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но пък за сметка на това, покриват голям набор от езици за програмиране. Предимство пред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 че са много по-леки и по-лесни за използване. При желание на потребителя, функционалностите има могат да бъдат разширени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plugins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С достатъчно време прекарано в настройка, можете да докарате един текстов редактор да се доближи до функционалности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hlinkClick r:id="rId10"/>
            <a:extLst>
              <a:ext uri="{FF2B5EF4-FFF2-40B4-BE49-F238E27FC236}">
                <a16:creationId xmlns:a16="http://schemas.microsoft.com/office/drawing/2014/main" xmlns="" id="{19A4FF90-D892-4F41-BDDE-72E3F607D0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55" y="3911148"/>
            <a:ext cx="585749" cy="585749"/>
          </a:xfrm>
          <a:prstGeom prst="rect">
            <a:avLst/>
          </a:prstGeom>
        </p:spPr>
      </p:pic>
      <p:pic>
        <p:nvPicPr>
          <p:cNvPr id="21" name="Picture 20">
            <a:hlinkClick r:id="rId12"/>
            <a:extLst>
              <a:ext uri="{FF2B5EF4-FFF2-40B4-BE49-F238E27FC236}">
                <a16:creationId xmlns:a16="http://schemas.microsoft.com/office/drawing/2014/main" xmlns="" id="{CDB3897B-ED72-47D6-AB98-B83CFA2212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95" y="3888682"/>
            <a:ext cx="630679" cy="630679"/>
          </a:xfrm>
          <a:prstGeom prst="rect">
            <a:avLst/>
          </a:prstGeom>
        </p:spPr>
      </p:pic>
      <p:sp>
        <p:nvSpPr>
          <p:cNvPr id="24" name="TextBox 23">
            <a:hlinkClick r:id="rId4"/>
            <a:extLst>
              <a:ext uri="{FF2B5EF4-FFF2-40B4-BE49-F238E27FC236}">
                <a16:creationId xmlns:a16="http://schemas.microsoft.com/office/drawing/2014/main" xmlns="" id="{EAD6DD2C-F683-4B36-9D0F-C9E365BC42A2}"/>
              </a:ext>
            </a:extLst>
          </p:cNvPr>
          <p:cNvSpPr txBox="1"/>
          <p:nvPr/>
        </p:nvSpPr>
        <p:spPr>
          <a:xfrm>
            <a:off x="1115616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14"/>
              </a:rPr>
              <a:t>Microsoft - Visual studio code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hlinkClick r:id="rId12"/>
            <a:extLst>
              <a:ext uri="{FF2B5EF4-FFF2-40B4-BE49-F238E27FC236}">
                <a16:creationId xmlns:a16="http://schemas.microsoft.com/office/drawing/2014/main" xmlns="" id="{C003FDE2-963F-4C0C-921C-25EA59B0C8A6}"/>
              </a:ext>
            </a:extLst>
          </p:cNvPr>
          <p:cNvSpPr txBox="1"/>
          <p:nvPr/>
        </p:nvSpPr>
        <p:spPr>
          <a:xfrm>
            <a:off x="3428637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>
                <a:solidFill>
                  <a:srgbClr val="0070C0"/>
                </a:solidFill>
              </a:rPr>
              <a:t>Notepad ++</a:t>
            </a:r>
          </a:p>
        </p:txBody>
      </p:sp>
      <p:sp>
        <p:nvSpPr>
          <p:cNvPr id="26" name="TextBox 25">
            <a:hlinkClick r:id="rId10"/>
            <a:extLst>
              <a:ext uri="{FF2B5EF4-FFF2-40B4-BE49-F238E27FC236}">
                <a16:creationId xmlns:a16="http://schemas.microsoft.com/office/drawing/2014/main" xmlns="" id="{49789BF8-09A1-48BF-92AC-F441C67880C9}"/>
              </a:ext>
            </a:extLst>
          </p:cNvPr>
          <p:cNvSpPr txBox="1"/>
          <p:nvPr/>
        </p:nvSpPr>
        <p:spPr>
          <a:xfrm>
            <a:off x="5580112" y="4541827"/>
            <a:ext cx="208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 err="1">
                <a:solidFill>
                  <a:srgbClr val="0070C0"/>
                </a:solidFill>
              </a:rPr>
              <a:t>Sublume</a:t>
            </a:r>
            <a:r>
              <a:rPr lang="en-US" sz="1000" u="sng" dirty="0">
                <a:solidFill>
                  <a:srgbClr val="0070C0"/>
                </a:solidFill>
              </a:rPr>
              <a:t> HQ Pty ltd – Sublime text</a:t>
            </a:r>
          </a:p>
        </p:txBody>
      </p:sp>
      <p:grpSp>
        <p:nvGrpSpPr>
          <p:cNvPr id="6" name="Graphic 22">
            <a:hlinkClick r:id="rId14"/>
            <a:extLst>
              <a:ext uri="{FF2B5EF4-FFF2-40B4-BE49-F238E27FC236}">
                <a16:creationId xmlns:a16="http://schemas.microsoft.com/office/drawing/2014/main" xmlns="" id="{AA0B65B0-0C02-4D61-8B5C-B2B1C23B68C8}"/>
              </a:ext>
            </a:extLst>
          </p:cNvPr>
          <p:cNvGrpSpPr/>
          <p:nvPr/>
        </p:nvGrpSpPr>
        <p:grpSpPr>
          <a:xfrm>
            <a:off x="1619671" y="3911148"/>
            <a:ext cx="585750" cy="585751"/>
            <a:chOff x="1619671" y="3911148"/>
            <a:chExt cx="585750" cy="58575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C885EB69-BD2D-4762-AF1F-339B39E1DCAF}"/>
                </a:ext>
              </a:extLst>
            </p:cNvPr>
            <p:cNvSpPr/>
            <p:nvPr/>
          </p:nvSpPr>
          <p:spPr>
            <a:xfrm>
              <a:off x="1623852" y="3916809"/>
              <a:ext cx="578721" cy="575793"/>
            </a:xfrm>
            <a:custGeom>
              <a:avLst/>
              <a:gdLst/>
              <a:ahLst/>
              <a:cxnLst/>
              <a:rect l="0" t="0" r="0" b="0"/>
              <a:pathLst>
                <a:path w="578721" h="575793">
                  <a:moveTo>
                    <a:pt x="205851" y="353341"/>
                  </a:moveTo>
                  <a:lnTo>
                    <a:pt x="71605" y="459117"/>
                  </a:lnTo>
                  <a:cubicBezTo>
                    <a:pt x="66214" y="463103"/>
                    <a:pt x="63576" y="463880"/>
                    <a:pt x="55597" y="459117"/>
                  </a:cubicBezTo>
                  <a:lnTo>
                    <a:pt x="6660" y="433889"/>
                  </a:lnTo>
                  <a:cubicBezTo>
                    <a:pt x="4083" y="432206"/>
                    <a:pt x="1179" y="431079"/>
                    <a:pt x="429" y="426290"/>
                  </a:cubicBezTo>
                  <a:lnTo>
                    <a:pt x="429" y="151211"/>
                  </a:lnTo>
                  <a:cubicBezTo>
                    <a:pt x="407" y="144349"/>
                    <a:pt x="2793" y="142706"/>
                    <a:pt x="5140" y="140977"/>
                  </a:cubicBezTo>
                  <a:lnTo>
                    <a:pt x="60460" y="112710"/>
                  </a:lnTo>
                  <a:cubicBezTo>
                    <a:pt x="64088" y="110799"/>
                    <a:pt x="66336" y="111842"/>
                    <a:pt x="68667" y="112710"/>
                  </a:cubicBezTo>
                  <a:lnTo>
                    <a:pt x="205548" y="221171"/>
                  </a:lnTo>
                  <a:lnTo>
                    <a:pt x="425266" y="1452"/>
                  </a:lnTo>
                  <a:lnTo>
                    <a:pt x="437281" y="429"/>
                  </a:lnTo>
                  <a:lnTo>
                    <a:pt x="573258" y="55236"/>
                  </a:lnTo>
                  <a:cubicBezTo>
                    <a:pt x="578126" y="57489"/>
                    <a:pt x="578098" y="60329"/>
                    <a:pt x="578418" y="62830"/>
                  </a:cubicBezTo>
                  <a:lnTo>
                    <a:pt x="578418" y="509021"/>
                  </a:lnTo>
                  <a:cubicBezTo>
                    <a:pt x="578446" y="515412"/>
                    <a:pt x="576067" y="517472"/>
                    <a:pt x="573258" y="518765"/>
                  </a:cubicBezTo>
                  <a:lnTo>
                    <a:pt x="436954" y="574073"/>
                  </a:lnTo>
                  <a:cubicBezTo>
                    <a:pt x="432141" y="576418"/>
                    <a:pt x="428449" y="575572"/>
                    <a:pt x="425389" y="572929"/>
                  </a:cubicBezTo>
                  <a:close/>
                </a:path>
              </a:pathLst>
            </a:custGeom>
            <a:solidFill>
              <a:srgbClr val="FFFFFF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F2ADF05-04E9-44E7-90FB-FEE0DF1F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9671" y="3911148"/>
              <a:ext cx="585750" cy="585751"/>
            </a:xfrm>
            <a:custGeom>
              <a:avLst/>
              <a:gdLst/>
              <a:ahLst/>
              <a:cxnLst/>
              <a:rect l="0" t="0" r="0" b="0"/>
              <a:pathLst>
                <a:path w="585750" h="585751">
                  <a:moveTo>
                    <a:pt x="0" y="0"/>
                  </a:moveTo>
                  <a:lnTo>
                    <a:pt x="585750" y="0"/>
                  </a:lnTo>
                  <a:lnTo>
                    <a:pt x="585750" y="585751"/>
                  </a:lnTo>
                  <a:lnTo>
                    <a:pt x="0" y="585751"/>
                  </a:lnTo>
                  <a:close/>
                </a:path>
              </a:pathLst>
            </a:custGeom>
            <a:ln/>
          </p:spPr>
        </p:pic>
        <p:sp>
          <p:nvSpPr>
            <p:cNvPr id="12" name="Freeform: Shape 11">
              <a:hlinkClick r:id="rId14"/>
              <a:extLst>
                <a:ext uri="{FF2B5EF4-FFF2-40B4-BE49-F238E27FC236}">
                  <a16:creationId xmlns:a16="http://schemas.microsoft.com/office/drawing/2014/main" xmlns="" id="{E9BC19C9-FF5E-4F0B-8568-22181868CB82}"/>
                </a:ext>
              </a:extLst>
            </p:cNvPr>
            <p:cNvSpPr/>
            <p:nvPr/>
          </p:nvSpPr>
          <p:spPr>
            <a:xfrm>
              <a:off x="1632416" y="3924001"/>
              <a:ext cx="561734" cy="559978"/>
            </a:xfrm>
            <a:custGeom>
              <a:avLst/>
              <a:gdLst/>
              <a:ahLst/>
              <a:cxnLst/>
              <a:rect l="0" t="0" r="0" b="0"/>
              <a:pathLst>
                <a:path w="561734" h="559977">
                  <a:moveTo>
                    <a:pt x="423243" y="429"/>
                  </a:moveTo>
                  <a:lnTo>
                    <a:pt x="197884" y="225788"/>
                  </a:lnTo>
                  <a:lnTo>
                    <a:pt x="55737" y="112992"/>
                  </a:lnTo>
                  <a:lnTo>
                    <a:pt x="429" y="141754"/>
                  </a:lnTo>
                  <a:lnTo>
                    <a:pt x="429" y="418184"/>
                  </a:lnTo>
                  <a:lnTo>
                    <a:pt x="55843" y="446750"/>
                  </a:lnTo>
                  <a:lnTo>
                    <a:pt x="197687" y="334544"/>
                  </a:lnTo>
                  <a:lnTo>
                    <a:pt x="423207" y="559651"/>
                  </a:lnTo>
                  <a:lnTo>
                    <a:pt x="561313" y="503898"/>
                  </a:lnTo>
                  <a:lnTo>
                    <a:pt x="561313" y="56076"/>
                  </a:lnTo>
                  <a:lnTo>
                    <a:pt x="423243" y="429"/>
                  </a:lnTo>
                  <a:close/>
                  <a:moveTo>
                    <a:pt x="422045" y="164814"/>
                  </a:moveTo>
                  <a:lnTo>
                    <a:pt x="422045" y="395804"/>
                  </a:lnTo>
                  <a:lnTo>
                    <a:pt x="274267" y="280023"/>
                  </a:lnTo>
                  <a:lnTo>
                    <a:pt x="422045" y="164814"/>
                  </a:lnTo>
                  <a:close/>
                  <a:moveTo>
                    <a:pt x="55450" y="194917"/>
                  </a:moveTo>
                  <a:lnTo>
                    <a:pt x="140431" y="280023"/>
                  </a:lnTo>
                  <a:lnTo>
                    <a:pt x="55450" y="367650"/>
                  </a:lnTo>
                  <a:lnTo>
                    <a:pt x="55450" y="194917"/>
                  </a:lnTo>
                  <a:close/>
                </a:path>
              </a:pathLst>
            </a:custGeom>
            <a:solidFill>
              <a:srgbClr val="0060B1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ECFA85-CCA7-4073-850D-A351C19290EC}"/>
              </a:ext>
            </a:extLst>
          </p:cNvPr>
          <p:cNvSpPr txBox="1"/>
          <p:nvPr/>
        </p:nvSpPr>
        <p:spPr>
          <a:xfrm>
            <a:off x="251520" y="875427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същността си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просто текстов файл със разширение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’. 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се отнася също така 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са респективно със разширения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‘.js’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‘.css’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82A656-0E59-48D0-9DA4-C2F5D0F5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65412"/>
            <a:ext cx="2028825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197010F-1DF2-49F9-A194-4A66B95C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6" y="2065412"/>
            <a:ext cx="2028825" cy="23050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912A01E-5A7E-49C9-97A5-597700939E98}"/>
              </a:ext>
            </a:extLst>
          </p:cNvPr>
          <p:cNvCxnSpPr/>
          <p:nvPr/>
        </p:nvCxnSpPr>
        <p:spPr>
          <a:xfrm>
            <a:off x="2987824" y="3217540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414F0C6-4F3A-4D97-8C0D-9A7F80C66706}"/>
              </a:ext>
            </a:extLst>
          </p:cNvPr>
          <p:cNvSpPr txBox="1"/>
          <p:nvPr/>
        </p:nvSpPr>
        <p:spPr>
          <a:xfrm>
            <a:off x="3636743" y="2688223"/>
            <a:ext cx="158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Преименуване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68E8EA7-2C86-4FA4-8AE9-6BB618929D33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2C52F5D-5605-4F9E-84CB-6555ED7A556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F4A8E1-C12A-42BB-99AB-E93A237EC3E9}"/>
              </a:ext>
            </a:extLst>
          </p:cNvPr>
          <p:cNvSpPr txBox="1"/>
          <p:nvPr/>
        </p:nvSpPr>
        <p:spPr>
          <a:xfrm>
            <a:off x="89756" y="24634"/>
            <a:ext cx="469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  <a:p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75D87C-17CD-4BC4-8DE0-0DDA8698FF71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9BD4C8-4E2C-4C5E-A257-D569D5CE426A}"/>
              </a:ext>
            </a:extLst>
          </p:cNvPr>
          <p:cNvSpPr txBox="1"/>
          <p:nvPr/>
        </p:nvSpPr>
        <p:spPr>
          <a:xfrm>
            <a:off x="467544" y="697260"/>
            <a:ext cx="8280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(Hypertext markup language)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изгражда основната структура на една страница. Определя наличието на всеки един елемент (текст, картинка, видео …), който ще съществува в документа.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 да съществува напълно самостоятелно и в същото време да постигне напълно използваем продукт (бил той и малко не много красив).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E327DC-306E-4E51-A557-FFCEF047263D}"/>
              </a:ext>
            </a:extLst>
          </p:cNvPr>
          <p:cNvSpPr txBox="1"/>
          <p:nvPr/>
        </p:nvSpPr>
        <p:spPr>
          <a:xfrm>
            <a:off x="482040" y="187520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bg-BG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3E3120-2BE2-428F-8692-517D41D1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3496"/>
            <a:ext cx="9144000" cy="25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5057C0-2624-4C8A-9B56-ABEAA5CE10CD}"/>
              </a:ext>
            </a:extLst>
          </p:cNvPr>
          <p:cNvSpPr txBox="1"/>
          <p:nvPr/>
        </p:nvSpPr>
        <p:spPr>
          <a:xfrm>
            <a:off x="626154" y="242545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резултат от кода от предния слайд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AD15312-7370-4C96-8D8B-BA983D1C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1989"/>
            <a:ext cx="4416459" cy="44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D3B3E3-C36E-451E-B900-06DEF99AF220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4639E44-BB18-4666-A4E5-3CA57DE61574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5B8D14-6C18-4FD4-A94B-27502EFC410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 smtClean="0">
                <a:solidFill>
                  <a:schemeClr val="bg1"/>
                </a:solidFill>
              </a:rPr>
              <a:t>Работа </a:t>
            </a:r>
            <a:r>
              <a:rPr lang="ru-RU" sz="1200" dirty="0">
                <a:solidFill>
                  <a:schemeClr val="bg1"/>
                </a:solidFill>
              </a:rPr>
              <a:t>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6ADD15-AF2C-447B-AC70-09E2BD4E1478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 smtClean="0">
                <a:solidFill>
                  <a:schemeClr val="bg1"/>
                </a:solidFill>
              </a:rPr>
              <a:t> Запознаване с </a:t>
            </a:r>
            <a:r>
              <a:rPr lang="en-US" sz="1200" b="1" dirty="0" smtClean="0">
                <a:solidFill>
                  <a:schemeClr val="bg1"/>
                </a:solidFill>
              </a:rPr>
              <a:t>DOM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ED824A7D-61D9-45CB-9956-3710C1650B65}"/>
              </a:ext>
            </a:extLst>
          </p:cNvPr>
          <p:cNvSpPr txBox="1"/>
          <p:nvPr/>
        </p:nvSpPr>
        <p:spPr>
          <a:xfrm>
            <a:off x="467544" y="697260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 –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ocument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bject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odel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Дефинира логическата структура на документите;</a:t>
            </a:r>
          </a:p>
          <a:p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Дефинира начина на достъпване и манипулиране на тези документи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Чрез него можем да добавяме, модифицираме или премахваме елементи и съдържание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5F5F37-F4D2-4AC5-A53B-8F5DCE0EBC27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bg-BG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Визуално представяне на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DOM tree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55576" y="2623473"/>
            <a:ext cx="1080120" cy="1584176"/>
          </a:xfrm>
          <a:prstGeom prst="roundRect">
            <a:avLst/>
          </a:prstGeom>
          <a:solidFill>
            <a:srgbClr val="127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bg-BG" dirty="0"/>
          </a:p>
        </p:txBody>
      </p:sp>
      <p:sp>
        <p:nvSpPr>
          <p:cNvPr id="11" name="Rounded Rectangle 10"/>
          <p:cNvSpPr/>
          <p:nvPr/>
        </p:nvSpPr>
        <p:spPr>
          <a:xfrm>
            <a:off x="2699792" y="2657820"/>
            <a:ext cx="1080120" cy="1584176"/>
          </a:xfrm>
          <a:prstGeom prst="roundRect">
            <a:avLst/>
          </a:prstGeom>
          <a:solidFill>
            <a:srgbClr val="127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 </a:t>
            </a:r>
          </a:p>
          <a:p>
            <a:pPr algn="ctr"/>
            <a:r>
              <a:rPr lang="en-US" dirty="0" smtClean="0"/>
              <a:t>Parser</a:t>
            </a:r>
            <a:endParaRPr lang="bg-BG" dirty="0"/>
          </a:p>
        </p:txBody>
      </p:sp>
      <p:sp>
        <p:nvSpPr>
          <p:cNvPr id="14" name="Rounded Rectangle 13"/>
          <p:cNvSpPr/>
          <p:nvPr/>
        </p:nvSpPr>
        <p:spPr>
          <a:xfrm>
            <a:off x="4499992" y="2670191"/>
            <a:ext cx="3816424" cy="1584176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9365B8"/>
                </a:solidFill>
              </a:rPr>
              <a:t>DOM*</a:t>
            </a:r>
          </a:p>
          <a:p>
            <a:pPr algn="ctr"/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2339752" y="2353444"/>
            <a:ext cx="6192688" cy="2232248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/>
        </p:nvSpPr>
        <p:spPr>
          <a:xfrm>
            <a:off x="6012160" y="3073524"/>
            <a:ext cx="720080" cy="216024"/>
          </a:xfrm>
          <a:prstGeom prst="rect">
            <a:avLst/>
          </a:prstGeom>
          <a:solidFill>
            <a:srgbClr val="9365B8"/>
          </a:solidFill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5292080" y="3381201"/>
            <a:ext cx="720080" cy="216024"/>
          </a:xfrm>
          <a:prstGeom prst="rect">
            <a:avLst/>
          </a:prstGeom>
          <a:solidFill>
            <a:srgbClr val="9365B8"/>
          </a:solidFill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/>
          <p:cNvSpPr/>
          <p:nvPr/>
        </p:nvSpPr>
        <p:spPr>
          <a:xfrm>
            <a:off x="6732241" y="3381201"/>
            <a:ext cx="720080" cy="216024"/>
          </a:xfrm>
          <a:prstGeom prst="rect">
            <a:avLst/>
          </a:prstGeom>
          <a:solidFill>
            <a:srgbClr val="9365B8"/>
          </a:solidFill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Rectangle 19"/>
          <p:cNvSpPr/>
          <p:nvPr/>
        </p:nvSpPr>
        <p:spPr>
          <a:xfrm>
            <a:off x="5292080" y="3793604"/>
            <a:ext cx="720080" cy="216024"/>
          </a:xfrm>
          <a:prstGeom prst="rect">
            <a:avLst/>
          </a:prstGeom>
          <a:solidFill>
            <a:srgbClr val="9365B8"/>
          </a:solidFill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/>
          <p:cNvSpPr/>
          <p:nvPr/>
        </p:nvSpPr>
        <p:spPr>
          <a:xfrm>
            <a:off x="7164288" y="3793604"/>
            <a:ext cx="720080" cy="216024"/>
          </a:xfrm>
          <a:prstGeom prst="rect">
            <a:avLst/>
          </a:prstGeom>
          <a:solidFill>
            <a:srgbClr val="9365B8"/>
          </a:solidFill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/>
        </p:nvSpPr>
        <p:spPr>
          <a:xfrm>
            <a:off x="6300192" y="3793604"/>
            <a:ext cx="720080" cy="216024"/>
          </a:xfrm>
          <a:prstGeom prst="rect">
            <a:avLst/>
          </a:prstGeom>
          <a:solidFill>
            <a:srgbClr val="9365B8"/>
          </a:solidFill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35696" y="3415561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79912" y="3433564"/>
            <a:ext cx="648072" cy="1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0"/>
            <a:endCxn id="15" idx="1"/>
          </p:cNvCxnSpPr>
          <p:nvPr/>
        </p:nvCxnSpPr>
        <p:spPr>
          <a:xfrm flipV="1">
            <a:off x="5652120" y="3181536"/>
            <a:ext cx="360040" cy="199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3"/>
            <a:endCxn id="19" idx="0"/>
          </p:cNvCxnSpPr>
          <p:nvPr/>
        </p:nvCxnSpPr>
        <p:spPr>
          <a:xfrm>
            <a:off x="6732240" y="3181536"/>
            <a:ext cx="360041" cy="199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7" idx="2"/>
            <a:endCxn id="20" idx="0"/>
          </p:cNvCxnSpPr>
          <p:nvPr/>
        </p:nvCxnSpPr>
        <p:spPr>
          <a:xfrm>
            <a:off x="5652120" y="3597225"/>
            <a:ext cx="0" cy="19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2"/>
            <a:endCxn id="22" idx="0"/>
          </p:cNvCxnSpPr>
          <p:nvPr/>
        </p:nvCxnSpPr>
        <p:spPr>
          <a:xfrm flipH="1">
            <a:off x="6660232" y="3597225"/>
            <a:ext cx="432049" cy="19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2"/>
            <a:endCxn id="21" idx="0"/>
          </p:cNvCxnSpPr>
          <p:nvPr/>
        </p:nvCxnSpPr>
        <p:spPr>
          <a:xfrm>
            <a:off x="7092281" y="3597225"/>
            <a:ext cx="432047" cy="19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D3B3E3-C36E-451E-B900-06DEF99AF220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4639E44-BB18-4666-A4E5-3CA57DE61574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5B8D14-6C18-4FD4-A94B-27502EFC410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 smtClean="0">
                <a:solidFill>
                  <a:schemeClr val="bg1"/>
                </a:solidFill>
              </a:rPr>
              <a:t>Работа </a:t>
            </a:r>
            <a:r>
              <a:rPr lang="ru-RU" sz="1200" dirty="0">
                <a:solidFill>
                  <a:schemeClr val="bg1"/>
                </a:solidFill>
              </a:rPr>
              <a:t>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6ADD15-AF2C-447B-AC70-09E2BD4E1478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 smtClean="0">
                <a:solidFill>
                  <a:schemeClr val="bg1"/>
                </a:solidFill>
              </a:rPr>
              <a:t> Запознаване с </a:t>
            </a:r>
            <a:r>
              <a:rPr lang="en-US" sz="1200" b="1" dirty="0" smtClean="0">
                <a:solidFill>
                  <a:schemeClr val="bg1"/>
                </a:solidFill>
              </a:rPr>
              <a:t>DOM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5F5F37-F4D2-4AC5-A53B-8F5DCE0EBC27}"/>
              </a:ext>
            </a:extLst>
          </p:cNvPr>
          <p:cNvSpPr txBox="1"/>
          <p:nvPr/>
        </p:nvSpPr>
        <p:spPr>
          <a:xfrm>
            <a:off x="251520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bg-BG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Визуално представяне на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DOM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483768" y="553244"/>
            <a:ext cx="3240360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Document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3768" y="1345332"/>
            <a:ext cx="3240360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Root element: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&lt;html&gt;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23528" y="2353444"/>
            <a:ext cx="3240360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Element: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&lt;head&gt;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572000" y="2353444"/>
            <a:ext cx="3240360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Element: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&lt;body&gt;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23528" y="3217540"/>
            <a:ext cx="3240360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Element: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&lt;title&gt;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23528" y="4081636"/>
            <a:ext cx="3240360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Text: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“My title”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779912" y="3217540"/>
            <a:ext cx="1512168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Attribute: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“</a:t>
            </a:r>
            <a:r>
              <a:rPr lang="en-US" sz="1600" dirty="0" err="1" smtClean="0">
                <a:solidFill>
                  <a:srgbClr val="0F7792"/>
                </a:solidFill>
              </a:rPr>
              <a:t>href</a:t>
            </a:r>
            <a:r>
              <a:rPr lang="en-US" sz="1600" dirty="0" smtClean="0">
                <a:solidFill>
                  <a:srgbClr val="0F7792"/>
                </a:solidFill>
              </a:rPr>
              <a:t>”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36096" y="3217540"/>
            <a:ext cx="1512168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Element: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&lt;a&gt;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308304" y="3217540"/>
            <a:ext cx="1512168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Element: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&lt;h1&gt;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436096" y="4081636"/>
            <a:ext cx="1512168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Text: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“My link”</a:t>
            </a:r>
            <a:endParaRPr lang="bg-BG" sz="1600" dirty="0">
              <a:solidFill>
                <a:srgbClr val="0F7792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308304" y="4081636"/>
            <a:ext cx="1512168" cy="576064"/>
          </a:xfrm>
          <a:prstGeom prst="roundRect">
            <a:avLst/>
          </a:prstGeom>
          <a:noFill/>
          <a:ln>
            <a:solidFill>
              <a:srgbClr val="93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Text:</a:t>
            </a:r>
          </a:p>
          <a:p>
            <a:pPr algn="ctr"/>
            <a:r>
              <a:rPr lang="en-US" sz="1600" dirty="0" smtClean="0">
                <a:solidFill>
                  <a:srgbClr val="0F7792"/>
                </a:solidFill>
              </a:rPr>
              <a:t>“My header”</a:t>
            </a:r>
            <a:endParaRPr lang="bg-BG" sz="1600" dirty="0">
              <a:solidFill>
                <a:srgbClr val="0F7792"/>
              </a:solidFill>
            </a:endParaRPr>
          </a:p>
        </p:txBody>
      </p:sp>
      <p:cxnSp>
        <p:nvCxnSpPr>
          <p:cNvPr id="13" name="Straight Connector 12"/>
          <p:cNvCxnSpPr>
            <a:stCxn id="2" idx="2"/>
            <a:endCxn id="27" idx="0"/>
          </p:cNvCxnSpPr>
          <p:nvPr/>
        </p:nvCxnSpPr>
        <p:spPr>
          <a:xfrm>
            <a:off x="4103948" y="1129308"/>
            <a:ext cx="0" cy="216024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" idx="2"/>
          </p:cNvCxnSpPr>
          <p:nvPr/>
        </p:nvCxnSpPr>
        <p:spPr>
          <a:xfrm>
            <a:off x="4103948" y="1921396"/>
            <a:ext cx="0" cy="216024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07704" y="2137420"/>
            <a:ext cx="4320480" cy="0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07704" y="2137420"/>
            <a:ext cx="0" cy="216024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228184" y="2137420"/>
            <a:ext cx="0" cy="216024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07704" y="2929508"/>
            <a:ext cx="0" cy="288032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907704" y="3793604"/>
            <a:ext cx="0" cy="288032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228184" y="3793604"/>
            <a:ext cx="0" cy="288032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028384" y="3793604"/>
            <a:ext cx="0" cy="288032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5" idx="3"/>
            <a:endCxn id="37" idx="1"/>
          </p:cNvCxnSpPr>
          <p:nvPr/>
        </p:nvCxnSpPr>
        <p:spPr>
          <a:xfrm>
            <a:off x="5292080" y="3505572"/>
            <a:ext cx="144016" cy="0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28184" y="3073524"/>
            <a:ext cx="0" cy="144016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028384" y="3073524"/>
            <a:ext cx="0" cy="144016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228184" y="3073524"/>
            <a:ext cx="1800200" cy="0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092280" y="2929508"/>
            <a:ext cx="0" cy="144016"/>
          </a:xfrm>
          <a:prstGeom prst="line">
            <a:avLst/>
          </a:prstGeom>
          <a:ln>
            <a:solidFill>
              <a:srgbClr val="9365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7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C51EA04-BA7A-410B-A8F1-46412C236B40}"/>
              </a:ext>
            </a:extLst>
          </p:cNvPr>
          <p:cNvSpPr/>
          <p:nvPr/>
        </p:nvSpPr>
        <p:spPr>
          <a:xfrm>
            <a:off x="0" y="1571229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64E546-BF51-4A15-8ADC-259D68CDA81F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9535E8-0E8A-4D80-88FA-44537EA0A540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7F8242-1D58-4FFF-A3C7-013DD7E6D83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E53327-4B95-4234-9185-4F15C8DD6C59}"/>
              </a:ext>
            </a:extLst>
          </p:cNvPr>
          <p:cNvSpPr txBox="1"/>
          <p:nvPr/>
        </p:nvSpPr>
        <p:spPr>
          <a:xfrm>
            <a:off x="467544" y="121118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файл започва със декларация на типът на документа: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54B1204-5809-4B62-A038-90E9F1ABAEE6}"/>
              </a:ext>
            </a:extLst>
          </p:cNvPr>
          <p:cNvSpPr/>
          <p:nvPr/>
        </p:nvSpPr>
        <p:spPr>
          <a:xfrm>
            <a:off x="611560" y="1708955"/>
            <a:ext cx="1935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&lt;!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DOCTYPE html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2751747-44F3-4D0D-A65D-BAFCDC734ABB}"/>
              </a:ext>
            </a:extLst>
          </p:cNvPr>
          <p:cNvSpPr txBox="1"/>
          <p:nvPr/>
        </p:nvSpPr>
        <p:spPr>
          <a:xfrm>
            <a:off x="467544" y="2292469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Doctype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 е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таг, а е инструкция към браузъра, показваща коя версия на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ще се </a:t>
            </a:r>
            <a:r>
              <a:rPr lang="bg-BG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използва</a:t>
            </a:r>
            <a:br>
              <a:rPr lang="bg-BG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bg-BG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*</a:t>
            </a:r>
            <a:r>
              <a:rPr lang="en-US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https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://www.w3schools.com/tags/tag_doctype.asp</a:t>
            </a:r>
            <a:r>
              <a:rPr lang="bg-BG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</a:p>
          <a:p>
            <a:r>
              <a:rPr lang="bg-BG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*</a:t>
            </a:r>
            <a:r>
              <a:rPr lang="en-US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https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://developer.mozilla.org/en-US/docs/Web/HTML/Quirks_Mode_and_Standards_Mode</a:t>
            </a:r>
            <a:endParaRPr lang="bg-BG" sz="1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B1BDF46-6EAE-4E33-A44D-EFB21088F00C}"/>
              </a:ext>
            </a:extLst>
          </p:cNvPr>
          <p:cNvSpPr txBox="1"/>
          <p:nvPr/>
        </p:nvSpPr>
        <p:spPr>
          <a:xfrm>
            <a:off x="467544" y="3145532"/>
            <a:ext cx="8280920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Първият основен таг е: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635961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Този таг се намира на най-високо ниво, и всички останали тагове трябва да се намират в него</a:t>
            </a:r>
          </a:p>
        </p:txBody>
      </p:sp>
    </p:spTree>
    <p:extLst>
      <p:ext uri="{BB962C8B-B14F-4D97-AF65-F5344CB8AC3E}">
        <p14:creationId xmlns:p14="http://schemas.microsoft.com/office/powerpoint/2010/main" val="5098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467544" y="13378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Спрямо спецификациите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W3C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задължителни тагове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 от това има няколко основни, които се препоръчват, тъй като по-старите браузъри ги очакват.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FDDDAE83-2E6D-4404-B077-07666EE46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52960"/>
              </p:ext>
            </p:extLst>
          </p:nvPr>
        </p:nvGraphicFramePr>
        <p:xfrm>
          <a:off x="0" y="2713484"/>
          <a:ext cx="9144000" cy="1088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r:id="rId6" imgW="12202920" imgH="1447560" progId="">
                  <p:embed/>
                </p:oleObj>
              </mc:Choice>
              <mc:Fallback>
                <p:oleObj r:id="rId6" imgW="12202920" imgH="14475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FDDDAE83-2E6D-4404-B077-07666EE46D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2713484"/>
                        <a:ext cx="9144000" cy="1088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C51EA04-BA7A-410B-A8F1-46412C236B40}"/>
              </a:ext>
            </a:extLst>
          </p:cNvPr>
          <p:cNvSpPr/>
          <p:nvPr/>
        </p:nvSpPr>
        <p:spPr>
          <a:xfrm>
            <a:off x="0" y="1540967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64E546-BF51-4A15-8ADC-259D68CDA81F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9535E8-0E8A-4D80-88FA-44537EA0A540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7F8242-1D58-4FFF-A3C7-013DD7E6D83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E53327-4B95-4234-9185-4F15C8DD6C59}"/>
              </a:ext>
            </a:extLst>
          </p:cNvPr>
          <p:cNvSpPr txBox="1"/>
          <p:nvPr/>
        </p:nvSpPr>
        <p:spPr>
          <a:xfrm>
            <a:off x="467544" y="8789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второ ниво можете да поставите следните тагове: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2751747-44F3-4D0D-A65D-BAFCDC734ABB}"/>
              </a:ext>
            </a:extLst>
          </p:cNvPr>
          <p:cNvSpPr txBox="1"/>
          <p:nvPr/>
        </p:nvSpPr>
        <p:spPr>
          <a:xfrm>
            <a:off x="467544" y="224816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Нито един от таговете, които могат да се поставят вътре, не се визуализира пряко на екрана. За сметка на това, всеки един таг поставен вътре в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head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(от валидните) променя по един или друг начин работата на страницата.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Вътре ще се поставят всички тагове, които ще бъдат визуализирани на екрана на потребителя.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B29D917-214B-4855-905E-6B6D2122019E}"/>
              </a:ext>
            </a:extLst>
          </p:cNvPr>
          <p:cNvSpPr/>
          <p:nvPr/>
        </p:nvSpPr>
        <p:spPr>
          <a:xfrm>
            <a:off x="611560" y="168614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580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467544" y="97706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Съставните блокове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 таговете. Един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 най-малката градивна единица на страницата, която може да съществува самостоятелно.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E839EFA-6947-4076-8D76-BD6E4F8602BE}"/>
              </a:ext>
            </a:extLst>
          </p:cNvPr>
          <p:cNvSpPr txBox="1"/>
          <p:nvPr/>
        </p:nvSpPr>
        <p:spPr>
          <a:xfrm>
            <a:off x="1403648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Начало на таг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E9FA07-D3B0-481E-AC13-6F395052647C}"/>
              </a:ext>
            </a:extLst>
          </p:cNvPr>
          <p:cNvSpPr txBox="1"/>
          <p:nvPr/>
        </p:nvSpPr>
        <p:spPr>
          <a:xfrm>
            <a:off x="2735796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65B517-52DF-4505-B7AA-0065CEDE1173}"/>
              </a:ext>
            </a:extLst>
          </p:cNvPr>
          <p:cNvSpPr txBox="1"/>
          <p:nvPr/>
        </p:nvSpPr>
        <p:spPr>
          <a:xfrm>
            <a:off x="3779912" y="2203499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Име на таг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B05A57-EADC-4BF5-B8F4-FC6B4FB1D3DD}"/>
              </a:ext>
            </a:extLst>
          </p:cNvPr>
          <p:cNvSpPr txBox="1"/>
          <p:nvPr/>
        </p:nvSpPr>
        <p:spPr>
          <a:xfrm>
            <a:off x="3851920" y="395136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E75E19-6922-42B8-B64D-1983F512A1A5}"/>
              </a:ext>
            </a:extLst>
          </p:cNvPr>
          <p:cNvSpPr txBox="1"/>
          <p:nvPr/>
        </p:nvSpPr>
        <p:spPr>
          <a:xfrm>
            <a:off x="6372200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Край на таг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xmlns="" id="{4335D970-480B-462D-8E65-634C8D69D015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143352" y="2580550"/>
            <a:ext cx="644829" cy="5400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B2649401-2DA8-499C-AA25-2B9E8EC50384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4226224" y="3677595"/>
            <a:ext cx="547537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xmlns="" id="{D17C2415-3D46-487C-921D-EC4D16901AF7}"/>
              </a:ext>
            </a:extLst>
          </p:cNvPr>
          <p:cNvCxnSpPr>
            <a:stCxn id="17" idx="2"/>
            <a:endCxn id="8" idx="3"/>
          </p:cNvCxnSpPr>
          <p:nvPr/>
        </p:nvCxnSpPr>
        <p:spPr>
          <a:xfrm rot="5400000">
            <a:off x="6499836" y="2508542"/>
            <a:ext cx="644829" cy="684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15C8389A-7B06-4C3F-8D26-7677EA1A3DAC}"/>
              </a:ext>
            </a:extLst>
          </p:cNvPr>
          <p:cNvCxnSpPr>
            <a:cxnSpLocks/>
          </p:cNvCxnSpPr>
          <p:nvPr/>
        </p:nvCxnSpPr>
        <p:spPr>
          <a:xfrm rot="13500000" flipH="1">
            <a:off x="4701426" y="2525323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DE1B5754-AC1D-4F0B-9A4D-69AAD48FA510}"/>
              </a:ext>
            </a:extLst>
          </p:cNvPr>
          <p:cNvCxnSpPr>
            <a:cxnSpLocks/>
          </p:cNvCxnSpPr>
          <p:nvPr/>
        </p:nvCxnSpPr>
        <p:spPr>
          <a:xfrm flipH="1">
            <a:off x="3563888" y="2507255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2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821363" y="39982"/>
            <a:ext cx="13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Internet &amp; WWW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763688" y="697260"/>
            <a:ext cx="1512168" cy="504056"/>
            <a:chOff x="1763688" y="697260"/>
            <a:chExt cx="1512168" cy="504056"/>
          </a:xfrm>
        </p:grpSpPr>
        <p:sp>
          <p:nvSpPr>
            <p:cNvPr id="33" name="Rectangle: Rounded Corners 8">
              <a:extLst>
                <a:ext uri="{FF2B5EF4-FFF2-40B4-BE49-F238E27FC236}">
                  <a16:creationId xmlns:a16="http://schemas.microsoft.com/office/drawing/2014/main" xmlns="" id="{0BF17CB0-E7EF-41ED-8614-22D712B0EDE6}"/>
                </a:ext>
              </a:extLst>
            </p:cNvPr>
            <p:cNvSpPr/>
            <p:nvPr/>
          </p:nvSpPr>
          <p:spPr>
            <a:xfrm>
              <a:off x="1763688" y="697260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Internet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588" y="786714"/>
              <a:ext cx="325148" cy="325148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4932040" y="697260"/>
            <a:ext cx="2448272" cy="504056"/>
            <a:chOff x="4932040" y="697260"/>
            <a:chExt cx="2448272" cy="504056"/>
          </a:xfrm>
        </p:grpSpPr>
        <p:sp>
          <p:nvSpPr>
            <p:cNvPr id="40" name="Rectangle: Rounded Corners 17">
              <a:extLst>
                <a:ext uri="{FF2B5EF4-FFF2-40B4-BE49-F238E27FC236}">
                  <a16:creationId xmlns:a16="http://schemas.microsoft.com/office/drawing/2014/main" xmlns="" id="{0006571E-6939-486D-8146-326D37330731}"/>
                </a:ext>
              </a:extLst>
            </p:cNvPr>
            <p:cNvSpPr/>
            <p:nvPr/>
          </p:nvSpPr>
          <p:spPr>
            <a:xfrm>
              <a:off x="4932040" y="697260"/>
              <a:ext cx="2448272" cy="504056"/>
            </a:xfrm>
            <a:prstGeom prst="roundRect">
              <a:avLst/>
            </a:prstGeom>
            <a:solidFill>
              <a:srgbClr val="9365B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World Wide Web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821294"/>
              <a:ext cx="325148" cy="325148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615224" y="2460344"/>
            <a:ext cx="1514392" cy="1045228"/>
            <a:chOff x="1615224" y="2460344"/>
            <a:chExt cx="1514392" cy="10452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24" y="2460344"/>
              <a:ext cx="325148" cy="3251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352" y="2460344"/>
              <a:ext cx="325148" cy="3251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24" y="3180424"/>
              <a:ext cx="325148" cy="3251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468" y="3180424"/>
              <a:ext cx="325148" cy="325148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012380" y="2604360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012380" y="3324440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801283" y="2820384"/>
              <a:ext cx="0" cy="288032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948484" y="2820384"/>
              <a:ext cx="0" cy="288032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2700000">
              <a:off x="2012380" y="2964400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-2700000">
              <a:off x="1989481" y="2977505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577888" y="2460344"/>
            <a:ext cx="1514392" cy="1045228"/>
            <a:chOff x="5577888" y="2460344"/>
            <a:chExt cx="1514392" cy="104522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888" y="2460344"/>
              <a:ext cx="325148" cy="32514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016" y="2460344"/>
              <a:ext cx="325148" cy="32514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888" y="3180424"/>
              <a:ext cx="325148" cy="3251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7132" y="3180424"/>
              <a:ext cx="325148" cy="325148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>
              <a:off x="5975044" y="2604360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975044" y="3324440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763947" y="2820384"/>
              <a:ext cx="0" cy="288032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11148" y="2820384"/>
              <a:ext cx="0" cy="288032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2700000">
              <a:off x="5975044" y="2964400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-2700000">
              <a:off x="5952145" y="2977505"/>
              <a:ext cx="648072" cy="0"/>
            </a:xfrm>
            <a:prstGeom prst="line">
              <a:avLst/>
            </a:prstGeom>
            <a:ln>
              <a:solidFill>
                <a:srgbClr val="1279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345640" y="2964400"/>
            <a:ext cx="2088232" cy="0"/>
          </a:xfrm>
          <a:prstGeom prst="line">
            <a:avLst/>
          </a:prstGeom>
          <a:ln>
            <a:solidFill>
              <a:srgbClr val="127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38846AF-7D3F-4EFC-9B28-06B44CBD57C3}"/>
              </a:ext>
            </a:extLst>
          </p:cNvPr>
          <p:cNvSpPr txBox="1"/>
          <p:nvPr/>
        </p:nvSpPr>
        <p:spPr>
          <a:xfrm>
            <a:off x="344935" y="2425452"/>
            <a:ext cx="98225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127994"/>
                </a:solidFill>
              </a:rPr>
              <a:t>Protocols</a:t>
            </a:r>
          </a:p>
          <a:p>
            <a:r>
              <a:rPr lang="en-US" sz="1400" dirty="0" smtClean="0">
                <a:solidFill>
                  <a:srgbClr val="127994"/>
                </a:solidFill>
              </a:rPr>
              <a:t>IP/TCP</a:t>
            </a:r>
          </a:p>
          <a:p>
            <a:r>
              <a:rPr lang="en-US" sz="1400" dirty="0" smtClean="0">
                <a:solidFill>
                  <a:srgbClr val="127994"/>
                </a:solidFill>
              </a:rPr>
              <a:t>HTTP</a:t>
            </a:r>
          </a:p>
          <a:p>
            <a:r>
              <a:rPr lang="en-US" sz="1400" dirty="0" smtClean="0">
                <a:solidFill>
                  <a:srgbClr val="127994"/>
                </a:solidFill>
              </a:rPr>
              <a:t>FTP</a:t>
            </a:r>
          </a:p>
          <a:p>
            <a:r>
              <a:rPr lang="en-US" sz="1400" dirty="0" smtClean="0">
                <a:solidFill>
                  <a:srgbClr val="127994"/>
                </a:solidFill>
              </a:rPr>
              <a:t>VOIP</a:t>
            </a:r>
          </a:p>
          <a:p>
            <a:r>
              <a:rPr lang="en-US" sz="1400" dirty="0" smtClean="0">
                <a:solidFill>
                  <a:srgbClr val="127994"/>
                </a:solidFill>
              </a:rPr>
              <a:t>etc…</a:t>
            </a:r>
            <a:endParaRPr lang="en-US" sz="1400" dirty="0">
              <a:solidFill>
                <a:srgbClr val="12799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38846AF-7D3F-4EFC-9B28-06B44CBD57C3}"/>
              </a:ext>
            </a:extLst>
          </p:cNvPr>
          <p:cNvSpPr txBox="1"/>
          <p:nvPr/>
        </p:nvSpPr>
        <p:spPr>
          <a:xfrm>
            <a:off x="323528" y="1545967"/>
            <a:ext cx="1022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127994"/>
                </a:solidFill>
              </a:rPr>
              <a:t>Hardware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38846AF-7D3F-4EFC-9B28-06B44CBD57C3}"/>
              </a:ext>
            </a:extLst>
          </p:cNvPr>
          <p:cNvSpPr txBox="1"/>
          <p:nvPr/>
        </p:nvSpPr>
        <p:spPr>
          <a:xfrm>
            <a:off x="7308304" y="1561356"/>
            <a:ext cx="16304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9365B8"/>
                </a:solidFill>
              </a:rPr>
              <a:t>Linked Hypertext</a:t>
            </a:r>
          </a:p>
          <a:p>
            <a:r>
              <a:rPr lang="en-US" sz="1600" b="1" dirty="0" smtClean="0">
                <a:solidFill>
                  <a:srgbClr val="9365B8"/>
                </a:solidFill>
              </a:rPr>
              <a:t>Documents</a:t>
            </a:r>
          </a:p>
          <a:p>
            <a:endParaRPr lang="en-US" sz="1600" b="1" dirty="0">
              <a:solidFill>
                <a:srgbClr val="9365B8"/>
              </a:solidFill>
            </a:endParaRPr>
          </a:p>
          <a:p>
            <a:r>
              <a:rPr lang="en-US" sz="1600" b="1" dirty="0" smtClean="0">
                <a:solidFill>
                  <a:srgbClr val="9365B8"/>
                </a:solidFill>
              </a:rPr>
              <a:t>Browsers</a:t>
            </a:r>
            <a:endParaRPr lang="en-US" sz="1400" dirty="0">
              <a:solidFill>
                <a:srgbClr val="9365B8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619672" y="2065412"/>
            <a:ext cx="5472608" cy="360040"/>
            <a:chOff x="1619672" y="2065412"/>
            <a:chExt cx="5472608" cy="36004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2065412"/>
              <a:ext cx="325148" cy="32514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7132" y="2100304"/>
              <a:ext cx="325148" cy="325148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065412"/>
              <a:ext cx="325148" cy="325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E256765-033C-467C-AF25-43E8488A99F2}"/>
              </a:ext>
            </a:extLst>
          </p:cNvPr>
          <p:cNvSpPr/>
          <p:nvPr/>
        </p:nvSpPr>
        <p:spPr>
          <a:xfrm>
            <a:off x="0" y="2812955"/>
            <a:ext cx="4572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413792" y="1353328"/>
            <a:ext cx="833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Един таг винаги трябва да бъде затворен. Това може да бъде постигнато по един от два варианта. Единият е със затварящ таг &lt;/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TagName&gt;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Другият е: отварящия таг да бъде деклариран като самозатварящ се.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E9FA07-D3B0-481E-AC13-6F395052647C}"/>
              </a:ext>
            </a:extLst>
          </p:cNvPr>
          <p:cNvSpPr txBox="1"/>
          <p:nvPr/>
        </p:nvSpPr>
        <p:spPr>
          <a:xfrm>
            <a:off x="413792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19C8F92-523B-469A-80BE-0C22DBFC6E85}"/>
              </a:ext>
            </a:extLst>
          </p:cNvPr>
          <p:cNvSpPr txBox="1"/>
          <p:nvPr/>
        </p:nvSpPr>
        <p:spPr>
          <a:xfrm>
            <a:off x="6040358" y="2942162"/>
            <a:ext cx="163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9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4781189-A34F-4A1D-85DC-E5086EDE25B7}"/>
              </a:ext>
            </a:extLst>
          </p:cNvPr>
          <p:cNvSpPr/>
          <p:nvPr/>
        </p:nvSpPr>
        <p:spPr>
          <a:xfrm>
            <a:off x="-26089" y="1489348"/>
            <a:ext cx="4724357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E247A0-4454-4A57-BB9A-2E9FA32631A9}"/>
              </a:ext>
            </a:extLst>
          </p:cNvPr>
          <p:cNvSpPr/>
          <p:nvPr/>
        </p:nvSpPr>
        <p:spPr>
          <a:xfrm>
            <a:off x="0" y="1489348"/>
            <a:ext cx="9144000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467544" y="8276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E9FA07-D3B0-481E-AC13-6F395052647C}"/>
              </a:ext>
            </a:extLst>
          </p:cNvPr>
          <p:cNvSpPr txBox="1"/>
          <p:nvPr/>
        </p:nvSpPr>
        <p:spPr>
          <a:xfrm>
            <a:off x="413792" y="163336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Голямо заглавие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0826B3-2D55-400B-A349-F2A8F56B51E5}"/>
              </a:ext>
            </a:extLst>
          </p:cNvPr>
          <p:cNvSpPr txBox="1"/>
          <p:nvPr/>
        </p:nvSpPr>
        <p:spPr>
          <a:xfrm>
            <a:off x="413792" y="2267792"/>
            <a:ext cx="394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Дълъг параграф с текст 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1098F3-FE16-4FD9-AAC5-12A071EF3B8D}"/>
              </a:ext>
            </a:extLst>
          </p:cNvPr>
          <p:cNvSpPr txBox="1"/>
          <p:nvPr/>
        </p:nvSpPr>
        <p:spPr>
          <a:xfrm>
            <a:off x="413792" y="298622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738DDA-CF12-4CA3-817D-DC9B50EBE890}"/>
              </a:ext>
            </a:extLst>
          </p:cNvPr>
          <p:cNvSpPr txBox="1"/>
          <p:nvPr/>
        </p:nvSpPr>
        <p:spPr>
          <a:xfrm>
            <a:off x="413792" y="360593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Линк към сайт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75E12F4-D45B-4D71-9799-AE3CD6A41800}"/>
              </a:ext>
            </a:extLst>
          </p:cNvPr>
          <p:cNvSpPr txBox="1"/>
          <p:nvPr/>
        </p:nvSpPr>
        <p:spPr>
          <a:xfrm>
            <a:off x="5021150" y="1633364"/>
            <a:ext cx="377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img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ED8C118-C2A3-432E-BAFB-ECC3F7C22CFC}"/>
              </a:ext>
            </a:extLst>
          </p:cNvPr>
          <p:cNvSpPr txBox="1"/>
          <p:nvPr/>
        </p:nvSpPr>
        <p:spPr>
          <a:xfrm>
            <a:off x="5021150" y="2267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br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19D98E-3033-4A20-9DD6-297FF6B0C53D}"/>
              </a:ext>
            </a:extLst>
          </p:cNvPr>
          <p:cNvSpPr txBox="1"/>
          <p:nvPr/>
        </p:nvSpPr>
        <p:spPr>
          <a:xfrm>
            <a:off x="5021150" y="298554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2179AB7-B394-4C5B-B9CB-AF66AB202BD2}"/>
              </a:ext>
            </a:extLst>
          </p:cNvPr>
          <p:cNvSpPr txBox="1"/>
          <p:nvPr/>
        </p:nvSpPr>
        <p:spPr>
          <a:xfrm>
            <a:off x="5021150" y="360559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meta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E247A0-4454-4A57-BB9A-2E9FA32631A9}"/>
              </a:ext>
            </a:extLst>
          </p:cNvPr>
          <p:cNvSpPr/>
          <p:nvPr/>
        </p:nvSpPr>
        <p:spPr>
          <a:xfrm>
            <a:off x="0" y="151979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467544" y="76084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допълнителна информация за даден таг може да се добавят атрибути. Те носят допълнителна информация за елемента.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E9FA07-D3B0-481E-AC13-6F395052647C}"/>
              </a:ext>
            </a:extLst>
          </p:cNvPr>
          <p:cNvSpPr txBox="1"/>
          <p:nvPr/>
        </p:nvSpPr>
        <p:spPr>
          <a:xfrm>
            <a:off x="413792" y="1604461"/>
            <a:ext cx="646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attribute=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“attribute value”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44A314-EDC6-48BA-B5C3-E010F5FF1065}"/>
              </a:ext>
            </a:extLst>
          </p:cNvPr>
          <p:cNvSpPr txBox="1"/>
          <p:nvPr/>
        </p:nvSpPr>
        <p:spPr>
          <a:xfrm>
            <a:off x="467544" y="2502234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ограничение на броя атрибути, които има един елемент.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Даден таг не може да има два атрибута с едно и също име.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E8FF845-7F98-4B88-A859-685E9F87A17D}"/>
              </a:ext>
            </a:extLst>
          </p:cNvPr>
          <p:cNvSpPr/>
          <p:nvPr/>
        </p:nvSpPr>
        <p:spPr>
          <a:xfrm>
            <a:off x="0" y="3649588"/>
            <a:ext cx="9144000" cy="122413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AA18648-C24C-4006-AA64-EB4C91434FF0}"/>
              </a:ext>
            </a:extLst>
          </p:cNvPr>
          <p:cNvSpPr txBox="1"/>
          <p:nvPr/>
        </p:nvSpPr>
        <p:spPr>
          <a:xfrm>
            <a:off x="413792" y="3788233"/>
            <a:ext cx="387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img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“../image/icons/alert.png”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3689D8-2BDA-4302-AC8D-CA3801ABF585}"/>
              </a:ext>
            </a:extLst>
          </p:cNvPr>
          <p:cNvSpPr txBox="1"/>
          <p:nvPr/>
        </p:nvSpPr>
        <p:spPr>
          <a:xfrm>
            <a:off x="413792" y="4296210"/>
            <a:ext cx="624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“www.google.com”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target=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“blank”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“Google”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344247" y="82257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Почти всички тагове, които не са самозатварящи се могат да бъдат вложени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nested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един в друг. Така можете да групирате различни елементи за по-лесна работа или по този начин можете да покажете, че елементите са обвързани със някаква обща логика. За пример е падащо меню наречено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combo box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или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03E53B-6C73-49C8-B466-E5D216BA1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47" y="2597844"/>
            <a:ext cx="4324350" cy="1095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C9809D2-BA5A-4D98-82C9-01E7889AD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217" y="2065412"/>
            <a:ext cx="1514475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E1F272-2EC5-4008-A4C3-2AC374AF73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532"/>
          <a:stretch/>
        </p:blipFill>
        <p:spPr>
          <a:xfrm>
            <a:off x="5076056" y="2065412"/>
            <a:ext cx="1514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2DB301-676D-45F5-A368-169AA94485FA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6187A0-0DF0-4024-9600-D8F2CF533A3B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DAD611-96E0-4C3D-9BD7-D8A5D47CD64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90356B-04C2-4A36-BAFD-6616704F0356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8060A2-EDF3-41C3-B0A6-06E608C4AD60}"/>
              </a:ext>
            </a:extLst>
          </p:cNvPr>
          <p:cNvSpPr/>
          <p:nvPr/>
        </p:nvSpPr>
        <p:spPr>
          <a:xfrm>
            <a:off x="0" y="2025466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356297D-CE4D-49D0-BD79-B1F33E5983C6}"/>
              </a:ext>
            </a:extLst>
          </p:cNvPr>
          <p:cNvSpPr txBox="1"/>
          <p:nvPr/>
        </p:nvSpPr>
        <p:spPr>
          <a:xfrm>
            <a:off x="413792" y="2169482"/>
            <a:ext cx="459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нас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Продукти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BCC2573-BD90-4E67-85EC-A1D4AA5F2987}"/>
                  </a:ext>
                </a:extLst>
              </p:cNvPr>
              <p:cNvSpPr txBox="1"/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Един и същи таг може да се повтаря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неограничен брой пъти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Няма ограничение на брой нива на влагане, но все пак не е хубаво да се прекалява. Като </a:t>
                </a:r>
                <a:r>
                  <a:rPr lang="bg-BG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приемлива граница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 числото 30. </a:t>
                </a:r>
                <a:r>
                  <a:rPr lang="bg-BG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 случай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че започнете да влагате елементи повече от 30 пъти, е хубаво да преосмислите логиката си, тъй като най-вероятно има по-лесен и оптимален начин да постигнете същия резултат.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CC2573-BD90-4E67-85EC-A1D4AA5F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21" t="-1274" r="-589" b="-573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9CE0E0-8782-4D1A-BD6D-DD3F3A60AAC2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Изключение правят таговете: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6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9535E8-0E8A-4D80-88FA-44537EA0A540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head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E53327-4B95-4234-9185-4F15C8DD6C59}"/>
              </a:ext>
            </a:extLst>
          </p:cNvPr>
          <p:cNvSpPr txBox="1"/>
          <p:nvPr/>
        </p:nvSpPr>
        <p:spPr>
          <a:xfrm>
            <a:off x="467544" y="586389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0324BF-83D0-411A-9044-630AEE15FE7F}"/>
              </a:ext>
            </a:extLst>
          </p:cNvPr>
          <p:cNvSpPr txBox="1"/>
          <p:nvPr/>
        </p:nvSpPr>
        <p:spPr>
          <a:xfrm>
            <a:off x="467544" y="1087785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 на страницата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е вграден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Определя стиловете на самата 		страница. Съдържанието му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html.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Дефинира връзката между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документа и външни файлове. Най-чест се 		използва за зареждане на външен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JavaScript.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 същия начин както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тага, така и съдържанието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script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meta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за описание на самия файл. Може да спомага работата на търсачки 		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и също така може да променя начина на работа на самия 		браузър.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base</a:t>
            </a:r>
            <a:r>
              <a:rPr lang="bg-BG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Задава се основния път за всички ресурсни файлове (картинки, видео …)</a:t>
            </a:r>
          </a:p>
        </p:txBody>
      </p:sp>
    </p:spTree>
    <p:extLst>
      <p:ext uri="{BB962C8B-B14F-4D97-AF65-F5344CB8AC3E}">
        <p14:creationId xmlns:p14="http://schemas.microsoft.com/office/powerpoint/2010/main" val="6056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9535E8-0E8A-4D80-88FA-44537EA0A540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E53327-4B95-4234-9185-4F15C8DD6C59}"/>
              </a:ext>
            </a:extLst>
          </p:cNvPr>
          <p:cNvSpPr txBox="1"/>
          <p:nvPr/>
        </p:nvSpPr>
        <p:spPr>
          <a:xfrm>
            <a:off x="467544" y="769268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0324BF-83D0-411A-9044-630AEE15FE7F}"/>
              </a:ext>
            </a:extLst>
          </p:cNvPr>
          <p:cNvSpPr txBox="1"/>
          <p:nvPr/>
        </p:nvSpPr>
        <p:spPr>
          <a:xfrm>
            <a:off x="323528" y="1273324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division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този таг е най-универсалния, и няма специфично значение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Подобно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div,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малката разлика, че този таг се държи по малко по-различен 			начин </a:t>
            </a:r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визуализацията на екрана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br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този таг добавя нов ред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paragraph,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блок от текст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Заглавие. Също така има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h2, h3, h4, h5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h6.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увеличаването на цифрата, се 			намалява значимостта на заглавието. Една страница не бива да има повече от 1 		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h1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така, но за всички други нива няма такова изискване.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Позволява на потребителя да въвежда многоредов текст. </a:t>
            </a:r>
          </a:p>
        </p:txBody>
      </p:sp>
    </p:spTree>
    <p:extLst>
      <p:ext uri="{BB962C8B-B14F-4D97-AF65-F5344CB8AC3E}">
        <p14:creationId xmlns:p14="http://schemas.microsoft.com/office/powerpoint/2010/main" val="37894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0FD866-684C-4239-8398-107F5328858B}"/>
              </a:ext>
            </a:extLst>
          </p:cNvPr>
          <p:cNvSpPr/>
          <p:nvPr/>
        </p:nvSpPr>
        <p:spPr>
          <a:xfrm>
            <a:off x="7297732" y="0"/>
            <a:ext cx="1846270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65E061-E1AE-4D6A-8E44-D9F39B912C49}"/>
              </a:ext>
            </a:extLst>
          </p:cNvPr>
          <p:cNvSpPr txBox="1"/>
          <p:nvPr/>
        </p:nvSpPr>
        <p:spPr>
          <a:xfrm>
            <a:off x="323528" y="76926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използвате информацията по-долу, създайте страница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която да има вид като на картинката от дясно.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3EEBBE-43D4-4575-AEE0-ECFC58111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73" y="26109"/>
            <a:ext cx="304801" cy="30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48F393-2C44-4D5C-9411-886087D2BA03}"/>
              </a:ext>
            </a:extLst>
          </p:cNvPr>
          <p:cNvSpPr txBox="1"/>
          <p:nvPr/>
        </p:nvSpPr>
        <p:spPr>
          <a:xfrm>
            <a:off x="323528" y="1921396"/>
            <a:ext cx="40324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Главно заглавие на страница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Подзаглавие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 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Параграф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използвате кирилица, или друг език, който не използва латиница, ще ви трябва и този таг: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meta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charset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"UTF-8"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</a:p>
          <a:p>
            <a:pPr marL="342900" indent="-342900">
              <a:buAutoNum type="arabicPeriod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D23FB85-6CB3-4FBC-A851-40666A56E02A}"/>
              </a:ext>
            </a:extLst>
          </p:cNvPr>
          <p:cNvSpPr/>
          <p:nvPr/>
        </p:nvSpPr>
        <p:spPr>
          <a:xfrm>
            <a:off x="-32905" y="1849388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591012F-3409-4167-A975-72649CEE1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811" y="1530131"/>
            <a:ext cx="4302125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8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9535E8-0E8A-4D80-88FA-44537EA0A540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0324BF-83D0-411A-9044-630AEE15FE7F}"/>
              </a:ext>
            </a:extLst>
          </p:cNvPr>
          <p:cNvSpPr txBox="1"/>
          <p:nvPr/>
        </p:nvSpPr>
        <p:spPr>
          <a:xfrm>
            <a:off x="467544" y="47698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input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 различни видове елементи, предоставящи на потребителя 			възможност да въведе някакъв вид информация във страницата. Типът на самия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се определя от неговите атрибути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някои от вариациите, могат да се видят по-долу, а пълен списък със всички видове, може да се видят във сайта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w3scools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7C17B0A-0F00-49A9-BFF8-290E00F7C0EC}"/>
              </a:ext>
            </a:extLst>
          </p:cNvPr>
          <p:cNvSpPr/>
          <p:nvPr/>
        </p:nvSpPr>
        <p:spPr>
          <a:xfrm>
            <a:off x="0" y="15253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9D440E-B40C-4B1E-8CE5-2C6681CDC362}"/>
              </a:ext>
            </a:extLst>
          </p:cNvPr>
          <p:cNvSpPr/>
          <p:nvPr/>
        </p:nvSpPr>
        <p:spPr>
          <a:xfrm>
            <a:off x="611560" y="1670528"/>
            <a:ext cx="468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button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value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 shuttle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6D2C8CD-90EF-4266-AE2F-2A9E32BF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28" y="1611263"/>
            <a:ext cx="1343025" cy="476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AF55FC-B224-4B16-969F-E4F2C1B5D69D}"/>
              </a:ext>
            </a:extLst>
          </p:cNvPr>
          <p:cNvSpPr/>
          <p:nvPr/>
        </p:nvSpPr>
        <p:spPr>
          <a:xfrm>
            <a:off x="0" y="24254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5E262B1-E7D9-4E09-91DB-A1E56BFCAD25}"/>
              </a:ext>
            </a:extLst>
          </p:cNvPr>
          <p:cNvSpPr/>
          <p:nvPr/>
        </p:nvSpPr>
        <p:spPr>
          <a:xfrm>
            <a:off x="0" y="33255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6E643DD-E4D0-4E31-BB08-E89A747A9FF0}"/>
              </a:ext>
            </a:extLst>
          </p:cNvPr>
          <p:cNvSpPr/>
          <p:nvPr/>
        </p:nvSpPr>
        <p:spPr>
          <a:xfrm>
            <a:off x="0" y="42256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F21E8C7-2A4B-4A16-9C82-91EBF92FC333}"/>
              </a:ext>
            </a:extLst>
          </p:cNvPr>
          <p:cNvSpPr/>
          <p:nvPr/>
        </p:nvSpPr>
        <p:spPr>
          <a:xfrm>
            <a:off x="611560" y="2564822"/>
            <a:ext cx="35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checkbox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E70B52-4045-4154-9CE4-BE38C2C02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27" y="2601850"/>
            <a:ext cx="276225" cy="2952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748B9EE-3F50-4015-834A-1D147441ECF6}"/>
              </a:ext>
            </a:extLst>
          </p:cNvPr>
          <p:cNvSpPr/>
          <p:nvPr/>
        </p:nvSpPr>
        <p:spPr>
          <a:xfrm>
            <a:off x="611560" y="3464922"/>
            <a:ext cx="3193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radio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6E2E49-2E69-491C-A7B5-0C4DACF46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227" y="3511475"/>
            <a:ext cx="285750" cy="276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12C8C89-8209-49E4-A3E4-2B11897539BD}"/>
              </a:ext>
            </a:extLst>
          </p:cNvPr>
          <p:cNvSpPr/>
          <p:nvPr/>
        </p:nvSpPr>
        <p:spPr>
          <a:xfrm>
            <a:off x="611560" y="4365022"/>
            <a:ext cx="448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text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placeholder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Falcon 9</a:t>
            </a:r>
            <a:r>
              <a:rPr lang="en-US" b="1" dirty="0">
                <a:solidFill>
                  <a:srgbClr val="0070C0"/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60169B-EA18-4D1D-A45C-D9416AEBC6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16" b="9080"/>
          <a:stretch/>
        </p:blipFill>
        <p:spPr>
          <a:xfrm>
            <a:off x="5940153" y="4286679"/>
            <a:ext cx="2053703" cy="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1B1613A-89FB-4355-98A0-6321AABA61E9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BAE6B6-C197-4854-B799-7F8DCF4CFFD8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04C23D-D687-49C9-92ED-7997A5DD571B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E32E4F-6E8C-4A69-8A71-C248F779CBB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Семантични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061D6C-DFA3-4404-AE88-F8BF4A88C903}"/>
              </a:ext>
            </a:extLst>
          </p:cNvPr>
          <p:cNvSpPr txBox="1"/>
          <p:nvPr/>
        </p:nvSpPr>
        <p:spPr>
          <a:xfrm>
            <a:off x="467544" y="91328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Семантичните тагове имат същата визуална репрезентация като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 Основната причина да съществуват, е да издават предназначението на таговете съдържащи се във семантичния.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Знаейки, че всичко вътре в даден таг е обвързано със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страницата има няколко преимущества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Лесен за четене код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SEO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спомага на търсачките да разберат контекста на съдържанието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Спомага на различни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за семантичните тагове можете да намерите във страницата </a:t>
            </a:r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w3schools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74E9AE-8D65-4C85-A4AC-BBB9AA519202}"/>
              </a:ext>
            </a:extLst>
          </p:cNvPr>
          <p:cNvSpPr txBox="1"/>
          <p:nvPr/>
        </p:nvSpPr>
        <p:spPr>
          <a:xfrm>
            <a:off x="7374651" y="39982"/>
            <a:ext cx="178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</a:rPr>
              <a:t>Компоненти на </a:t>
            </a:r>
            <a:r>
              <a:rPr lang="en-US" sz="1200" b="1" dirty="0">
                <a:solidFill>
                  <a:schemeClr val="bg1"/>
                </a:solidFill>
              </a:rPr>
              <a:t>web site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E2AE9692-67D7-4F00-935B-DC6272B73474}"/>
              </a:ext>
            </a:extLst>
          </p:cNvPr>
          <p:cNvSpPr/>
          <p:nvPr/>
        </p:nvSpPr>
        <p:spPr>
          <a:xfrm>
            <a:off x="3383867" y="1553284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F7468A7-24B7-4AF4-8743-321D8E9D8819}"/>
              </a:ext>
            </a:extLst>
          </p:cNvPr>
          <p:cNvGrpSpPr/>
          <p:nvPr/>
        </p:nvGrpSpPr>
        <p:grpSpPr>
          <a:xfrm>
            <a:off x="272351" y="1539805"/>
            <a:ext cx="2808312" cy="504056"/>
            <a:chOff x="683568" y="1293713"/>
            <a:chExt cx="2808312" cy="504056"/>
          </a:xfrm>
          <a:solidFill>
            <a:srgbClr val="127994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0BF17CB0-E7EF-41ED-8614-22D712B0EDE6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54ADF3A-C499-4399-A015-0A9B161A2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  <a:grpFill/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4E9B491-9190-4A90-A67C-5F9B7AD5CB01}"/>
              </a:ext>
            </a:extLst>
          </p:cNvPr>
          <p:cNvGrpSpPr/>
          <p:nvPr/>
        </p:nvGrpSpPr>
        <p:grpSpPr>
          <a:xfrm>
            <a:off x="5487271" y="1549087"/>
            <a:ext cx="1584176" cy="504056"/>
            <a:chOff x="683568" y="2734517"/>
            <a:chExt cx="1584176" cy="50405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E15E628B-2CEC-4E7A-9DF3-CE419ABC43C8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A0AA880E-5359-475D-B784-11502A47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9569F57-FCA3-4580-AAB2-3EDA08A95294}"/>
              </a:ext>
            </a:extLst>
          </p:cNvPr>
          <p:cNvGrpSpPr/>
          <p:nvPr/>
        </p:nvGrpSpPr>
        <p:grpSpPr>
          <a:xfrm>
            <a:off x="3220450" y="2653552"/>
            <a:ext cx="2160240" cy="504056"/>
            <a:chOff x="5220072" y="1293713"/>
            <a:chExt cx="2160240" cy="50405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9DACCD32-0C8E-4948-A540-05E5C60BB480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E84D1F8E-8CF9-4D1A-B263-F5CA87B9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D3448506-8BAE-4E14-94EF-6EC83D062916}"/>
              </a:ext>
            </a:extLst>
          </p:cNvPr>
          <p:cNvGrpSpPr/>
          <p:nvPr/>
        </p:nvGrpSpPr>
        <p:grpSpPr>
          <a:xfrm>
            <a:off x="7374651" y="1539805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AEB9D1DE-0A88-4B8F-B530-E25840CA5346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11CA559C-D5FD-40DD-8EC9-1CEF98EC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072C5579-037F-406D-A37D-C8B303115394}"/>
              </a:ext>
            </a:extLst>
          </p:cNvPr>
          <p:cNvGrpSpPr/>
          <p:nvPr/>
        </p:nvGrpSpPr>
        <p:grpSpPr>
          <a:xfrm>
            <a:off x="3004125" y="3753820"/>
            <a:ext cx="2664296" cy="504056"/>
            <a:chOff x="5220072" y="2734517"/>
            <a:chExt cx="2664296" cy="50405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474BB95D-564B-407D-B0B7-69A331838E55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68E18C0-F175-4681-B0B1-DD7F978B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093EDD6A-5EE9-496C-BED1-F5DA82C420FD}"/>
              </a:ext>
            </a:extLst>
          </p:cNvPr>
          <p:cNvGrpSpPr/>
          <p:nvPr/>
        </p:nvGrpSpPr>
        <p:grpSpPr>
          <a:xfrm>
            <a:off x="1043608" y="2638592"/>
            <a:ext cx="1728192" cy="504056"/>
            <a:chOff x="683568" y="3413176"/>
            <a:chExt cx="1728192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33E80514-C840-4B60-B5F0-F08898A65FF7}"/>
                </a:ext>
              </a:extLst>
            </p:cNvPr>
            <p:cNvSpPr/>
            <p:nvPr/>
          </p:nvSpPr>
          <p:spPr>
            <a:xfrm>
              <a:off x="683568" y="3413176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E3096839-A4FE-47D4-869F-5B221FA9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81" y="3475630"/>
              <a:ext cx="355472" cy="35547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E39D0FC-B10A-4926-A6FC-87CA31F7C935}"/>
              </a:ext>
            </a:extLst>
          </p:cNvPr>
          <p:cNvGrpSpPr/>
          <p:nvPr/>
        </p:nvGrpSpPr>
        <p:grpSpPr>
          <a:xfrm>
            <a:off x="5838447" y="2638592"/>
            <a:ext cx="1728192" cy="504056"/>
            <a:chOff x="683568" y="4091835"/>
            <a:chExt cx="1728192" cy="50405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4D5C92E1-938D-4D85-9F54-D9FB706BC60F}"/>
                </a:ext>
              </a:extLst>
            </p:cNvPr>
            <p:cNvSpPr/>
            <p:nvPr/>
          </p:nvSpPr>
          <p:spPr>
            <a:xfrm>
              <a:off x="683568" y="4091835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990D3AC4-A3C2-4379-87F1-50445C5B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79" y="4167676"/>
              <a:ext cx="352374" cy="352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8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1B1613A-89FB-4355-98A0-6321AABA61E9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BAE6B6-C197-4854-B799-7F8DCF4CFFD8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04C23D-D687-49C9-92ED-7997A5DD571B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E32E4F-6E8C-4A69-8A71-C248F779CBB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XML &amp; XHTML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456" y="553244"/>
            <a:ext cx="889248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Какво е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XML?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 - </a:t>
            </a:r>
            <a:r>
              <a:rPr lang="en-US" sz="1600" dirty="0" err="1"/>
              <a:t>eXtensible</a:t>
            </a:r>
            <a:r>
              <a:rPr lang="en-US" sz="1600" dirty="0"/>
              <a:t> Markup </a:t>
            </a:r>
            <a:r>
              <a:rPr lang="en-US" sz="1600" dirty="0" smtClean="0"/>
              <a:t>Language</a:t>
            </a:r>
          </a:p>
          <a:p>
            <a:r>
              <a:rPr lang="bg-BG" sz="1400" b="1" dirty="0" smtClean="0"/>
              <a:t>Според </a:t>
            </a:r>
            <a:r>
              <a:rPr lang="en-US" sz="1400" b="1" dirty="0" smtClean="0"/>
              <a:t>w3schools: </a:t>
            </a:r>
            <a:r>
              <a:rPr lang="bg-BG" sz="1400" dirty="0" smtClean="0"/>
              <a:t>софтуерно и хардуерно независим инструмент с предназначение </a:t>
            </a:r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 пази и транспортира информация(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Осъществен е така, че да бъде четим и за хора и за машини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bg-BG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Пример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W3Schools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Какво е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XML?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XHTML- </a:t>
            </a:r>
            <a:r>
              <a:rPr lang="en-US" sz="1600" dirty="0" err="1"/>
              <a:t>E</a:t>
            </a:r>
            <a:r>
              <a:rPr lang="en-US" sz="1600" b="1" dirty="0" err="1"/>
              <a:t>X</a:t>
            </a:r>
            <a:r>
              <a:rPr lang="en-US" sz="1600" dirty="0" err="1"/>
              <a:t>tensible</a:t>
            </a:r>
            <a:r>
              <a:rPr lang="en-US" sz="1600" dirty="0"/>
              <a:t> </a:t>
            </a:r>
            <a:r>
              <a:rPr lang="en-US" sz="1600" b="1" dirty="0" err="1"/>
              <a:t>H</a:t>
            </a:r>
            <a:r>
              <a:rPr lang="en-US" sz="1600" dirty="0" err="1"/>
              <a:t>yper</a:t>
            </a:r>
            <a:r>
              <a:rPr lang="en-US" sz="1600" b="1" dirty="0" err="1"/>
              <a:t>T</a:t>
            </a:r>
            <a:r>
              <a:rPr lang="en-US" sz="1600" dirty="0" err="1"/>
              <a:t>ext</a:t>
            </a:r>
            <a:r>
              <a:rPr lang="en-US" sz="1600" dirty="0"/>
              <a:t> </a:t>
            </a:r>
            <a:r>
              <a:rPr lang="en-US" sz="1600" b="1" dirty="0"/>
              <a:t>M</a:t>
            </a:r>
            <a:r>
              <a:rPr lang="en-US" sz="1600" dirty="0"/>
              <a:t>arkup </a:t>
            </a:r>
            <a:r>
              <a:rPr lang="en-US" sz="1600" b="1" dirty="0" smtClean="0"/>
              <a:t>L</a:t>
            </a:r>
            <a:r>
              <a:rPr lang="en-US" sz="1600" dirty="0" smtClean="0"/>
              <a:t>anguage</a:t>
            </a:r>
          </a:p>
          <a:p>
            <a:r>
              <a:rPr lang="bg-BG" sz="1400" b="1" dirty="0" smtClean="0"/>
              <a:t>Според </a:t>
            </a:r>
            <a:r>
              <a:rPr lang="en-US" sz="1400" b="1" dirty="0"/>
              <a:t>w3schools: </a:t>
            </a:r>
            <a:r>
              <a:rPr lang="bg-BG" sz="1400" dirty="0"/>
              <a:t>софтуерно и хардуерно независим инструмент с предназначение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 пази и транспортира информация(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Осъществен е така, че да бъде четим и за хора и за машини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Пример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W3Schools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75FCFE7-578D-4068-AD05-36A0E90DBC75}"/>
              </a:ext>
            </a:extLst>
          </p:cNvPr>
          <p:cNvSpPr/>
          <p:nvPr/>
        </p:nvSpPr>
        <p:spPr>
          <a:xfrm>
            <a:off x="0" y="0"/>
            <a:ext cx="2627784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96C3D3A-5450-4384-BA8C-C0F143C4EF5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Речник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83BAA0E-E212-4B09-A4D3-E2EF44929EAD}"/>
              </a:ext>
            </a:extLst>
          </p:cNvPr>
          <p:cNvSpPr txBox="1"/>
          <p:nvPr/>
        </p:nvSpPr>
        <p:spPr>
          <a:xfrm>
            <a:off x="251520" y="481236"/>
            <a:ext cx="87849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interface.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кратко, това е всичко, което потребителя вижда. Дизайна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подбор на цветове и форми на различни компоненти, типография, снимки и други графики.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User experience.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обединява всички детайли от даден продукт (дори не е необходимо да става на въпрос за софтуер), които помагат на потребителя да може лесно да използва продукта. В контекста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потребителя трябва да е винаги наясно къде се намира в приложението и как да стигне до желаната от него страница/функционалност. Всички основни функции трябва да са лесно достъпни и да изискват минимално количество усилия.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Разработването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съвместна работа на дизайнера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програмиста.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Не винаги добрия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води до добър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W3C: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(World Wide Web Consortium)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Международна организация, която се занимава със създаването на стандартите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development.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 създават препоръките и стандартите, отнасящи се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ECMAScript/JavaScript</a:t>
            </a: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кодиране на символите във даден файл.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един от най-широко разпространените стандарти за кодиране, и се подържа от много голямо количество от софтуер (в частност и всички модерни браузъри). Едно предимство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8, е че поддържа голям набор символи, включващи от кирилица до опростен китайски.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08B34C7-4A31-459D-97EA-2C16C24AA69F}"/>
              </a:ext>
            </a:extLst>
          </p:cNvPr>
          <p:cNvSpPr/>
          <p:nvPr/>
        </p:nvSpPr>
        <p:spPr>
          <a:xfrm>
            <a:off x="7668343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0547013-B6EB-4418-A1A1-72D317B07B36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A3B9EB-6FCF-49C8-84D5-6D8369650B7E}"/>
              </a:ext>
            </a:extLst>
          </p:cNvPr>
          <p:cNvSpPr txBox="1"/>
          <p:nvPr/>
        </p:nvSpPr>
        <p:spPr>
          <a:xfrm>
            <a:off x="7524327" y="45606"/>
            <a:ext cx="158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Полезни линкове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EB150A-E0F9-488C-A5FD-BE1517D72AB6}"/>
              </a:ext>
            </a:extLst>
          </p:cNvPr>
          <p:cNvSpPr txBox="1"/>
          <p:nvPr/>
        </p:nvSpPr>
        <p:spPr>
          <a:xfrm>
            <a:off x="791580" y="769268"/>
            <a:ext cx="8100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Справочни материали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w3schools.com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developer.mozilla.org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 (стил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Wikipedia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caniuse.com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Проверка за поддръжката на дадена функционалност от различните браузъри</a:t>
            </a:r>
            <a:endParaRPr lang="bg-BG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Онлайн помощ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stackoverflow.com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нещо като форум, в който можете да зададете въпроси и ще получите доста адекватен (в повечето случаи) отговор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тренировка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Можете да тествате различни аспекти на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технологиите, без да трябва да създавате различни файлове или да инсталирате какъвто и да е специален софтуер. Доста удобно, ако искате да пробвате нещо набързо.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jsfiddle.net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thimble.mozilla.org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Разни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10"/>
              </a:rPr>
              <a:t>lipsum.com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генериране на произволен текст, заместващ съдържание на сайта по време на неговото разработване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87EA30-5253-4E77-A58E-3F10CA88C6CE}"/>
              </a:ext>
            </a:extLst>
          </p:cNvPr>
          <p:cNvSpPr/>
          <p:nvPr/>
        </p:nvSpPr>
        <p:spPr>
          <a:xfrm>
            <a:off x="8604448" y="0"/>
            <a:ext cx="539553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5E717B-77CE-4B3E-A53F-8746FB74ABA4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0E23A3-212A-43C3-BBF4-AE030D52A6E9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</a:rPr>
              <a:t>Домашно задание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3B8F6B8-EF68-4AA1-A12D-D73BCCF3A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23" y="16223"/>
            <a:ext cx="304801" cy="304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4010C2A-3B47-4BA3-95CA-99CC3F533C6A}"/>
              </a:ext>
            </a:extLst>
          </p:cNvPr>
          <p:cNvSpPr txBox="1"/>
          <p:nvPr/>
        </p:nvSpPr>
        <p:spPr>
          <a:xfrm>
            <a:off x="323528" y="5754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страница, която да изглежда по следния начин: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A6736F-CDDD-45D3-B536-39A1A0D8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985292"/>
            <a:ext cx="479266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50B500EF-D07B-4990-A971-F510742F0256}"/>
              </a:ext>
            </a:extLst>
          </p:cNvPr>
          <p:cNvSpPr/>
          <p:nvPr/>
        </p:nvSpPr>
        <p:spPr>
          <a:xfrm>
            <a:off x="3383868" y="1129308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814DF9A-1BCD-4066-8027-B1E4222F09EE}"/>
              </a:ext>
            </a:extLst>
          </p:cNvPr>
          <p:cNvGrpSpPr/>
          <p:nvPr/>
        </p:nvGrpSpPr>
        <p:grpSpPr>
          <a:xfrm>
            <a:off x="272352" y="1115829"/>
            <a:ext cx="2808312" cy="504056"/>
            <a:chOff x="683568" y="1293713"/>
            <a:chExt cx="2808312" cy="5040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682EAE92-D6DF-494B-9CC1-FF2B7145CC2C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697A7DC6-4281-4E2A-8428-915E861E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A2B3AA5-F7E0-48A5-B911-1CD50CC34BF7}"/>
              </a:ext>
            </a:extLst>
          </p:cNvPr>
          <p:cNvGrpSpPr/>
          <p:nvPr/>
        </p:nvGrpSpPr>
        <p:grpSpPr>
          <a:xfrm>
            <a:off x="5487272" y="1125111"/>
            <a:ext cx="1584176" cy="504056"/>
            <a:chOff x="683568" y="2734517"/>
            <a:chExt cx="1584176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9E1C03BD-8A3B-4B15-B1C0-E3DF6B826A49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1C4F86F-C765-4AF4-956F-8F547A29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92D2EBE-0B8D-4C91-AA88-27024805C9FC}"/>
              </a:ext>
            </a:extLst>
          </p:cNvPr>
          <p:cNvGrpSpPr/>
          <p:nvPr/>
        </p:nvGrpSpPr>
        <p:grpSpPr>
          <a:xfrm>
            <a:off x="3220451" y="2229576"/>
            <a:ext cx="2160240" cy="504056"/>
            <a:chOff x="5220072" y="1293713"/>
            <a:chExt cx="2160240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3FF9BD56-3469-48AC-82F4-FCEC5DDAF5B6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5CB25C7D-BE1F-417A-B040-81687F1E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BE2836C-60DB-4C1F-85AE-F35FC8A23F16}"/>
              </a:ext>
            </a:extLst>
          </p:cNvPr>
          <p:cNvGrpSpPr/>
          <p:nvPr/>
        </p:nvGrpSpPr>
        <p:grpSpPr>
          <a:xfrm>
            <a:off x="7374652" y="1115829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17914C84-ECD9-45D2-862A-F0C43003F895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FAF3C7D-8616-43CA-9D70-F57D1828A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EAF99254-87BC-4B3D-AACD-10A72DE72F45}"/>
              </a:ext>
            </a:extLst>
          </p:cNvPr>
          <p:cNvGrpSpPr/>
          <p:nvPr/>
        </p:nvGrpSpPr>
        <p:grpSpPr>
          <a:xfrm>
            <a:off x="3004126" y="3329844"/>
            <a:ext cx="2664296" cy="504056"/>
            <a:chOff x="5220072" y="2734517"/>
            <a:chExt cx="2664296" cy="504056"/>
          </a:xfrm>
          <a:solidFill>
            <a:srgbClr val="9365B8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006571E-6939-486D-8146-326D37330731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411D7748-E7A3-43ED-B3CA-2762689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  <a:grpFill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DF63B55-F453-42E5-A3FB-F07C70A6B032}"/>
              </a:ext>
            </a:extLst>
          </p:cNvPr>
          <p:cNvGrpSpPr/>
          <p:nvPr/>
        </p:nvGrpSpPr>
        <p:grpSpPr>
          <a:xfrm>
            <a:off x="1043609" y="2214616"/>
            <a:ext cx="1728192" cy="504056"/>
            <a:chOff x="1043609" y="2214616"/>
            <a:chExt cx="1728192" cy="50405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F19ED63D-AA0C-4D6C-8BF7-899B924C75B9}"/>
                </a:ext>
              </a:extLst>
            </p:cNvPr>
            <p:cNvSpPr/>
            <p:nvPr/>
          </p:nvSpPr>
          <p:spPr>
            <a:xfrm>
              <a:off x="1043609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16523087-8646-4910-9ABA-F62B1253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422" y="2277070"/>
              <a:ext cx="355472" cy="355472"/>
            </a:xfrm>
            <a:prstGeom prst="rect">
              <a:avLst/>
            </a:prstGeom>
            <a:noFill/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8B340A1-7BAE-4A81-8E5D-814FB655A0D7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60E6B7-C5A0-4673-8521-EBFBFADBBD98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A9B05ED-8D3D-4DC1-A88B-8F8AC77DCD0C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84EA563-4C63-4F6B-90B5-B2BDD0793D58}"/>
              </a:ext>
            </a:extLst>
          </p:cNvPr>
          <p:cNvSpPr txBox="1"/>
          <p:nvPr/>
        </p:nvSpPr>
        <p:spPr>
          <a:xfrm>
            <a:off x="7241247" y="39982"/>
            <a:ext cx="1836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Frond-end web developer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7CC807C-8324-4DBE-8885-1D22D5744A51}"/>
              </a:ext>
            </a:extLst>
          </p:cNvPr>
          <p:cNvGrpSpPr/>
          <p:nvPr/>
        </p:nvGrpSpPr>
        <p:grpSpPr>
          <a:xfrm>
            <a:off x="5838448" y="2214616"/>
            <a:ext cx="1728192" cy="504056"/>
            <a:chOff x="5838448" y="2214616"/>
            <a:chExt cx="1728192" cy="50405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xmlns="" id="{8849A93E-2215-4EB2-8A6F-64B68D20B9A7}"/>
                </a:ext>
              </a:extLst>
            </p:cNvPr>
            <p:cNvSpPr/>
            <p:nvPr/>
          </p:nvSpPr>
          <p:spPr>
            <a:xfrm>
              <a:off x="5838448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3415FF53-9B53-43F1-9911-368C5D886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59" y="2290457"/>
              <a:ext cx="352374" cy="352374"/>
            </a:xfrm>
            <a:prstGeom prst="rect">
              <a:avLst/>
            </a:prstGeom>
            <a:noFill/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C1EA45B9-F835-4CE7-99D1-CB83E54945A1}"/>
              </a:ext>
            </a:extLst>
          </p:cNvPr>
          <p:cNvSpPr/>
          <p:nvPr/>
        </p:nvSpPr>
        <p:spPr>
          <a:xfrm>
            <a:off x="370450" y="4247650"/>
            <a:ext cx="86531" cy="346561"/>
          </a:xfrm>
          <a:prstGeom prst="roundRect">
            <a:avLst/>
          </a:prstGeom>
          <a:solidFill>
            <a:srgbClr val="936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6C71721-8B47-4A20-8F28-D022A5F8D822}"/>
              </a:ext>
            </a:extLst>
          </p:cNvPr>
          <p:cNvSpPr txBox="1"/>
          <p:nvPr/>
        </p:nvSpPr>
        <p:spPr>
          <a:xfrm>
            <a:off x="599435" y="4153644"/>
            <a:ext cx="847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web developer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Отговорен е за всичко, което се случва на устройството на крайния потребител (компютър, телефон, таблет, </a:t>
            </a:r>
            <a:r>
              <a:rPr lang="bg-BG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телевизор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bg-BG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часовник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163C31C-F04F-4E50-B0F3-763D6C399396}"/>
              </a:ext>
            </a:extLst>
          </p:cNvPr>
          <p:cNvSpPr/>
          <p:nvPr/>
        </p:nvSpPr>
        <p:spPr>
          <a:xfrm>
            <a:off x="0" y="333890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C5D8972-40DD-4E30-9E7C-E73FD02BB9E9}"/>
              </a:ext>
            </a:extLst>
          </p:cNvPr>
          <p:cNvSpPr/>
          <p:nvPr/>
        </p:nvSpPr>
        <p:spPr>
          <a:xfrm>
            <a:off x="0" y="1705372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E36A35B-3527-41C8-83A8-4C4E0CE3E793}"/>
              </a:ext>
            </a:extLst>
          </p:cNvPr>
          <p:cNvSpPr/>
          <p:nvPr/>
        </p:nvSpPr>
        <p:spPr>
          <a:xfrm>
            <a:off x="0" y="3331489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 smtClean="0">
                <a:solidFill>
                  <a:schemeClr val="bg1"/>
                </a:solidFill>
              </a:rPr>
              <a:t>Браузъри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F269FC-0BAE-4E58-AFE7-2D2D3FEA5B9E}"/>
              </a:ext>
            </a:extLst>
          </p:cNvPr>
          <p:cNvSpPr txBox="1"/>
          <p:nvPr/>
        </p:nvSpPr>
        <p:spPr>
          <a:xfrm>
            <a:off x="467544" y="841276"/>
            <a:ext cx="842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браузъри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(както за десктоп, така и за мобилни устройства)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най-широко разпространените.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6AFFB7CE-4E19-47FE-9C45-2CDB011C1302}"/>
              </a:ext>
            </a:extLst>
          </p:cNvPr>
          <p:cNvGrpSpPr/>
          <p:nvPr/>
        </p:nvGrpSpPr>
        <p:grpSpPr>
          <a:xfrm>
            <a:off x="1782758" y="1814992"/>
            <a:ext cx="1709122" cy="1157804"/>
            <a:chOff x="1694047" y="1663560"/>
            <a:chExt cx="1709122" cy="115780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1663560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7CC9619-0E7E-424E-AD1A-DA7EC1852376}"/>
                </a:ext>
              </a:extLst>
            </p:cNvPr>
            <p:cNvSpPr txBox="1"/>
            <p:nvPr/>
          </p:nvSpPr>
          <p:spPr>
            <a:xfrm>
              <a:off x="1694047" y="2328921"/>
              <a:ext cx="17091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 explorer (IE)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B30F5EE-5AF6-40E2-9AEE-ABF008A8E8D6}"/>
              </a:ext>
            </a:extLst>
          </p:cNvPr>
          <p:cNvGrpSpPr/>
          <p:nvPr/>
        </p:nvGrpSpPr>
        <p:grpSpPr>
          <a:xfrm>
            <a:off x="3782297" y="1814992"/>
            <a:ext cx="789703" cy="1157804"/>
            <a:chOff x="3817108" y="1663560"/>
            <a:chExt cx="789703" cy="11578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452CE29-DC66-4723-85C2-6B3B6BBC5E49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BBD74CC-8372-4F93-AB79-35AA0A6833A0}"/>
              </a:ext>
            </a:extLst>
          </p:cNvPr>
          <p:cNvGrpSpPr/>
          <p:nvPr/>
        </p:nvGrpSpPr>
        <p:grpSpPr>
          <a:xfrm>
            <a:off x="5106076" y="1861000"/>
            <a:ext cx="762068" cy="1101123"/>
            <a:chOff x="5185476" y="1709568"/>
            <a:chExt cx="762068" cy="1101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01DE732-CE72-4EB3-91D9-9C4582309AF4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736A654-4AA1-4249-AFE9-296E38488E9D}"/>
              </a:ext>
            </a:extLst>
          </p:cNvPr>
          <p:cNvGrpSpPr/>
          <p:nvPr/>
        </p:nvGrpSpPr>
        <p:grpSpPr>
          <a:xfrm>
            <a:off x="6498591" y="1836743"/>
            <a:ext cx="593689" cy="1166830"/>
            <a:chOff x="6526210" y="1685311"/>
            <a:chExt cx="593689" cy="11668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BBD2471-B2A0-40CE-81D2-B75AF5F45BB4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EF6068DB-ED49-49D0-953C-3ACD84922175}"/>
              </a:ext>
            </a:extLst>
          </p:cNvPr>
          <p:cNvGrpSpPr/>
          <p:nvPr/>
        </p:nvGrpSpPr>
        <p:grpSpPr>
          <a:xfrm>
            <a:off x="7814651" y="1814992"/>
            <a:ext cx="676724" cy="1157804"/>
            <a:chOff x="7814651" y="1663560"/>
            <a:chExt cx="676724" cy="11578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9D4C49E-2C59-4E71-87FF-248F574F5D5A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DBD74991-B1CC-45E6-8470-DA6ED5C7D887}"/>
              </a:ext>
            </a:extLst>
          </p:cNvPr>
          <p:cNvGrpSpPr/>
          <p:nvPr/>
        </p:nvGrpSpPr>
        <p:grpSpPr>
          <a:xfrm>
            <a:off x="1745025" y="3480772"/>
            <a:ext cx="2016834" cy="1077218"/>
            <a:chOff x="1569925" y="3433564"/>
            <a:chExt cx="2016834" cy="10772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3433564"/>
              <a:ext cx="584775" cy="5847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45B238F-D2D1-4CE8-AFC0-0C5141C98F10}"/>
                </a:ext>
              </a:extLst>
            </p:cNvPr>
            <p:cNvSpPr txBox="1"/>
            <p:nvPr/>
          </p:nvSpPr>
          <p:spPr>
            <a:xfrm>
              <a:off x="1569925" y="4018339"/>
              <a:ext cx="20168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Android Browser 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bg-BG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без име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8FB443DB-EF62-410A-AFDC-6A1610A4E7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" y="2068633"/>
            <a:ext cx="593689" cy="5936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8C51C6FB-AD2F-447D-9664-1D2C49AB62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2" y="3709596"/>
            <a:ext cx="611584" cy="6115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5E7A642-ED19-45DF-8B73-31B48B59B025}"/>
              </a:ext>
            </a:extLst>
          </p:cNvPr>
          <p:cNvSpPr/>
          <p:nvPr/>
        </p:nvSpPr>
        <p:spPr>
          <a:xfrm>
            <a:off x="-14712" y="1712788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266407A-14A3-4415-B513-4A07511EF107}"/>
              </a:ext>
            </a:extLst>
          </p:cNvPr>
          <p:cNvGrpSpPr/>
          <p:nvPr/>
        </p:nvGrpSpPr>
        <p:grpSpPr>
          <a:xfrm>
            <a:off x="3782297" y="3433063"/>
            <a:ext cx="789703" cy="1157804"/>
            <a:chOff x="3817108" y="1663560"/>
            <a:chExt cx="789703" cy="115780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124C8B49-0F37-4278-A6D2-71DD3766D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6E570A3A-CC99-40EB-9798-75D4EB33AB07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71B596C0-5805-471D-B7BB-213C300F98B6}"/>
              </a:ext>
            </a:extLst>
          </p:cNvPr>
          <p:cNvGrpSpPr/>
          <p:nvPr/>
        </p:nvGrpSpPr>
        <p:grpSpPr>
          <a:xfrm>
            <a:off x="5106076" y="3489744"/>
            <a:ext cx="762068" cy="1101123"/>
            <a:chOff x="5185476" y="1709568"/>
            <a:chExt cx="762068" cy="110112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88CE222B-6DA3-406F-B15F-01CA792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A2DA11E6-67AA-468E-A0FA-DD40F9525815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E039CE7E-2AE1-44A1-B235-04BED08D42EA}"/>
              </a:ext>
            </a:extLst>
          </p:cNvPr>
          <p:cNvGrpSpPr/>
          <p:nvPr/>
        </p:nvGrpSpPr>
        <p:grpSpPr>
          <a:xfrm>
            <a:off x="6498591" y="3442603"/>
            <a:ext cx="593689" cy="1166830"/>
            <a:chOff x="6526210" y="1685311"/>
            <a:chExt cx="593689" cy="116683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xmlns="" id="{33E1F16A-6C8F-480D-ABF7-AF84EB8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4F3C57D0-6A05-4EF4-A29B-56D0CF2921A7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99EA7CDD-A039-4D20-A45F-354D37B2703F}"/>
              </a:ext>
            </a:extLst>
          </p:cNvPr>
          <p:cNvGrpSpPr/>
          <p:nvPr/>
        </p:nvGrpSpPr>
        <p:grpSpPr>
          <a:xfrm>
            <a:off x="7814651" y="3448476"/>
            <a:ext cx="676724" cy="1157804"/>
            <a:chOff x="7814651" y="1663560"/>
            <a:chExt cx="676724" cy="115780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FFA82CF5-60B8-4139-B796-BCF26C8F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B342E7B9-7CAA-49E6-890B-3D6D9A9E72BC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360632-E07A-4593-B41D-3BADE3BDA0A0}"/>
              </a:ext>
            </a:extLst>
          </p:cNvPr>
          <p:cNvSpPr txBox="1"/>
          <p:nvPr/>
        </p:nvSpPr>
        <p:spPr>
          <a:xfrm>
            <a:off x="7125186" y="24710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 smtClean="0">
                <a:solidFill>
                  <a:schemeClr val="bg1"/>
                </a:solidFill>
              </a:rPr>
              <a:t>Устройство на</a:t>
            </a:r>
            <a:r>
              <a:rPr lang="en-US" sz="1200" b="1" dirty="0" smtClean="0">
                <a:solidFill>
                  <a:schemeClr val="bg1"/>
                </a:solidFill>
              </a:rPr>
              <a:t> browser</a:t>
            </a:r>
            <a:r>
              <a:rPr lang="bg-BG" sz="1200" b="1" dirty="0" smtClean="0">
                <a:solidFill>
                  <a:schemeClr val="bg1"/>
                </a:solidFill>
              </a:rPr>
              <a:t>-и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F269FC-0BAE-4E58-AFE7-2D2D3FEA5B9E}"/>
              </a:ext>
            </a:extLst>
          </p:cNvPr>
          <p:cNvSpPr txBox="1"/>
          <p:nvPr/>
        </p:nvSpPr>
        <p:spPr>
          <a:xfrm>
            <a:off x="467544" y="547728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Структура на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</a:t>
            </a: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 „високо“ ниво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691680" y="1077045"/>
            <a:ext cx="439777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56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696962" y="2085157"/>
            <a:ext cx="352839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Engine</a:t>
            </a:r>
            <a:endParaRPr lang="en-US" dirty="0"/>
          </a:p>
        </p:txBody>
      </p:sp>
      <p:sp>
        <p:nvSpPr>
          <p:cNvPr id="57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696962" y="3093269"/>
            <a:ext cx="352839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Layout / Rendering Engine</a:t>
            </a:r>
            <a:endParaRPr lang="en-US" dirty="0"/>
          </a:p>
        </p:txBody>
      </p:sp>
      <p:sp>
        <p:nvSpPr>
          <p:cNvPr id="58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1696962" y="4101381"/>
            <a:ext cx="13681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68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3137122" y="4101381"/>
            <a:ext cx="151216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 Interpreter</a:t>
            </a:r>
            <a:endParaRPr lang="en-US" dirty="0"/>
          </a:p>
        </p:txBody>
      </p:sp>
      <p:sp>
        <p:nvSpPr>
          <p:cNvPr id="69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>
            <a:off x="4721298" y="4101381"/>
            <a:ext cx="13681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Backend</a:t>
            </a:r>
            <a:endParaRPr lang="en-US" dirty="0"/>
          </a:p>
        </p:txBody>
      </p:sp>
      <p:sp>
        <p:nvSpPr>
          <p:cNvPr id="70" name="Rectangle: Rounded Corners 5">
            <a:extLst>
              <a:ext uri="{FF2B5EF4-FFF2-40B4-BE49-F238E27FC236}">
                <a16:creationId xmlns:a16="http://schemas.microsoft.com/office/drawing/2014/main" xmlns="" id="{682EAE92-D6DF-494B-9CC1-FF2B7145CC2C}"/>
              </a:ext>
            </a:extLst>
          </p:cNvPr>
          <p:cNvSpPr/>
          <p:nvPr/>
        </p:nvSpPr>
        <p:spPr>
          <a:xfrm rot="5400000">
            <a:off x="5765414" y="2337185"/>
            <a:ext cx="30243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Storage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491880" y="1581101"/>
            <a:ext cx="0" cy="504056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491880" y="2589213"/>
            <a:ext cx="0" cy="504056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627784" y="3597325"/>
            <a:ext cx="0" cy="504056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923928" y="3597325"/>
            <a:ext cx="0" cy="504056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076056" y="3597325"/>
            <a:ext cx="0" cy="504056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796136" y="1581101"/>
            <a:ext cx="0" cy="2520280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225354" y="2353444"/>
            <a:ext cx="1800200" cy="1743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22800" y="1201316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F269FC-0BAE-4E58-AFE7-2D2D3FEA5B9E}"/>
              </a:ext>
            </a:extLst>
          </p:cNvPr>
          <p:cNvSpPr txBox="1"/>
          <p:nvPr/>
        </p:nvSpPr>
        <p:spPr>
          <a:xfrm>
            <a:off x="454340" y="462987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разликата във външния вид и функционалностите, браузърите имат разлика и в това как визуализират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браузър има така наречения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“rendering engine”</a:t>
            </a: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6967F8D-4DF8-473E-B36A-13C6F9CA07EB}"/>
              </a:ext>
            </a:extLst>
          </p:cNvPr>
          <p:cNvGrpSpPr/>
          <p:nvPr/>
        </p:nvGrpSpPr>
        <p:grpSpPr>
          <a:xfrm>
            <a:off x="654790" y="1307338"/>
            <a:ext cx="820866" cy="969049"/>
            <a:chOff x="543578" y="2340287"/>
            <a:chExt cx="820866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340287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657BCF4-AE39-4B80-B245-A00FBFEDA9A3}"/>
                </a:ext>
              </a:extLst>
            </p:cNvPr>
            <p:cNvSpPr txBox="1"/>
            <p:nvPr/>
          </p:nvSpPr>
          <p:spPr>
            <a:xfrm>
              <a:off x="543578" y="2970782"/>
              <a:ext cx="820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Trident 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0F7224D-026D-4325-900B-A7F25785333A}"/>
              </a:ext>
            </a:extLst>
          </p:cNvPr>
          <p:cNvGrpSpPr/>
          <p:nvPr/>
        </p:nvGrpSpPr>
        <p:grpSpPr>
          <a:xfrm>
            <a:off x="1979712" y="1307338"/>
            <a:ext cx="1076000" cy="984051"/>
            <a:chOff x="2141984" y="2340287"/>
            <a:chExt cx="1076000" cy="9840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86" y="2340287"/>
              <a:ext cx="584775" cy="5847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91C6149-EA99-43BD-8150-240029EE546E}"/>
                </a:ext>
              </a:extLst>
            </p:cNvPr>
            <p:cNvSpPr txBox="1"/>
            <p:nvPr/>
          </p:nvSpPr>
          <p:spPr>
            <a:xfrm>
              <a:off x="2141984" y="2985784"/>
              <a:ext cx="1076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EdgeHTML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413F9AE-A26F-4084-8508-72B7FF19E45F}"/>
              </a:ext>
            </a:extLst>
          </p:cNvPr>
          <p:cNvGrpSpPr/>
          <p:nvPr/>
        </p:nvGrpSpPr>
        <p:grpSpPr>
          <a:xfrm>
            <a:off x="3779912" y="1353058"/>
            <a:ext cx="1526139" cy="936713"/>
            <a:chOff x="4025681" y="2386007"/>
            <a:chExt cx="1526139" cy="9367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681" y="2410264"/>
              <a:ext cx="504478" cy="5044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5" y="2386007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xmlns="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9892F8-472E-4AFC-822F-C004BA826313}"/>
              </a:ext>
            </a:extLst>
          </p:cNvPr>
          <p:cNvSpPr txBox="1"/>
          <p:nvPr/>
        </p:nvSpPr>
        <p:spPr>
          <a:xfrm>
            <a:off x="467544" y="4587554"/>
            <a:ext cx="842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Chrome, Safari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вградения браузър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 базирани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WebKit,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Chrome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 отдели преди няколко години и кръсти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 engine-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 си „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Blink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26CAE35-4DA1-415B-92C3-75B4D390D86B}"/>
              </a:ext>
            </a:extLst>
          </p:cNvPr>
          <p:cNvGrpSpPr/>
          <p:nvPr/>
        </p:nvGrpSpPr>
        <p:grpSpPr>
          <a:xfrm>
            <a:off x="6228184" y="1377315"/>
            <a:ext cx="698717" cy="905216"/>
            <a:chOff x="6497764" y="2410264"/>
            <a:chExt cx="698717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48C59EC4-2F74-403F-9711-2DBCC61BF430}"/>
                </a:ext>
              </a:extLst>
            </p:cNvPr>
            <p:cNvSpPr txBox="1"/>
            <p:nvPr/>
          </p:nvSpPr>
          <p:spPr>
            <a:xfrm>
              <a:off x="6497764" y="2976926"/>
              <a:ext cx="698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Gecko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B11CF9-3473-43DA-8AF3-612A0BF3CA7C}"/>
              </a:ext>
            </a:extLst>
          </p:cNvPr>
          <p:cNvGrpSpPr/>
          <p:nvPr/>
        </p:nvGrpSpPr>
        <p:grpSpPr>
          <a:xfrm>
            <a:off x="7524328" y="1331730"/>
            <a:ext cx="927370" cy="958041"/>
            <a:chOff x="7718767" y="2364679"/>
            <a:chExt cx="927370" cy="9580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57" y="2364679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513FE202-0E32-4586-8F0A-F8728C35797A}"/>
                    </a:ext>
                  </a:extLst>
                </p:cNvPr>
                <p:cNvSpPr txBox="1"/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D0E3CF4-E70D-4244-AE3A-BE0476CA17B8}"/>
              </a:ext>
            </a:extLst>
          </p:cNvPr>
          <p:cNvSpPr/>
          <p:nvPr/>
        </p:nvSpPr>
        <p:spPr>
          <a:xfrm>
            <a:off x="-22021" y="3107750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F627407-3729-464C-AC0D-1219B5472584}"/>
              </a:ext>
            </a:extLst>
          </p:cNvPr>
          <p:cNvGrpSpPr/>
          <p:nvPr/>
        </p:nvGrpSpPr>
        <p:grpSpPr>
          <a:xfrm>
            <a:off x="539552" y="3380804"/>
            <a:ext cx="1623337" cy="969049"/>
            <a:chOff x="722772" y="2372692"/>
            <a:chExt cx="1623337" cy="96904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72" y="2372692"/>
              <a:ext cx="584775" cy="58477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657BCF4-AE39-4B80-B245-A00FBFEDA9A3}"/>
                </a:ext>
              </a:extLst>
            </p:cNvPr>
            <p:cNvSpPr txBox="1"/>
            <p:nvPr/>
          </p:nvSpPr>
          <p:spPr>
            <a:xfrm>
              <a:off x="1206200" y="3003187"/>
              <a:ext cx="804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Chakra 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4" y="2372692"/>
              <a:ext cx="584775" cy="58477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26CAE35-4DA1-415B-92C3-75B4D390D86B}"/>
              </a:ext>
            </a:extLst>
          </p:cNvPr>
          <p:cNvGrpSpPr/>
          <p:nvPr/>
        </p:nvGrpSpPr>
        <p:grpSpPr>
          <a:xfrm>
            <a:off x="7149916" y="3450781"/>
            <a:ext cx="1375826" cy="905216"/>
            <a:chOff x="6137724" y="2410264"/>
            <a:chExt cx="1375826" cy="9052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8C59EC4-2F74-403F-9711-2DBCC61BF430}"/>
                </a:ext>
              </a:extLst>
            </p:cNvPr>
            <p:cNvSpPr txBox="1"/>
            <p:nvPr/>
          </p:nvSpPr>
          <p:spPr>
            <a:xfrm>
              <a:off x="6137724" y="2976926"/>
              <a:ext cx="1375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Spidermonkey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BB43782-4A68-4C38-9A77-3C62156E5B1F}"/>
              </a:ext>
            </a:extLst>
          </p:cNvPr>
          <p:cNvGrpSpPr/>
          <p:nvPr/>
        </p:nvGrpSpPr>
        <p:grpSpPr>
          <a:xfrm>
            <a:off x="3062090" y="3405196"/>
            <a:ext cx="1540324" cy="958041"/>
            <a:chOff x="2982310" y="2397084"/>
            <a:chExt cx="1540324" cy="95804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310" y="2442669"/>
              <a:ext cx="504478" cy="504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(Body)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859" y="2397084"/>
              <a:ext cx="584775" cy="58477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6CBEC7D-A431-4D47-9365-0E7989C4923B}"/>
              </a:ext>
            </a:extLst>
          </p:cNvPr>
          <p:cNvGrpSpPr/>
          <p:nvPr/>
        </p:nvGrpSpPr>
        <p:grpSpPr>
          <a:xfrm>
            <a:off x="5292080" y="3426524"/>
            <a:ext cx="1440160" cy="924322"/>
            <a:chOff x="4352271" y="2418412"/>
            <a:chExt cx="1440160" cy="92432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276" y="2418412"/>
              <a:ext cx="584775" cy="5847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7BDA741-EC9F-49A8-B336-C6AF9968AD32}"/>
                </a:ext>
              </a:extLst>
            </p:cNvPr>
            <p:cNvSpPr txBox="1"/>
            <p:nvPr/>
          </p:nvSpPr>
          <p:spPr>
            <a:xfrm>
              <a:off x="4352271" y="300418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JavaScriptCore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CF269FC-0BAE-4E58-AFE7-2D2D3FEA5B9E}"/>
              </a:ext>
            </a:extLst>
          </p:cNvPr>
          <p:cNvSpPr txBox="1"/>
          <p:nvPr/>
        </p:nvSpPr>
        <p:spPr>
          <a:xfrm>
            <a:off x="460369" y="2766958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 </a:t>
            </a: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 различен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interpreter”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D3B3E3-C36E-451E-B900-06DEF99AF220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4639E44-BB18-4666-A4E5-3CA57DE61574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5B8D14-6C18-4FD4-A94B-27502EFC410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6ADD15-AF2C-447B-AC70-09E2BD4E1478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D824A7D-61D9-45CB-9956-3710C1650B65}"/>
                  </a:ext>
                </a:extLst>
              </p:cNvPr>
              <p:cNvSpPr txBox="1"/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Всеки един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браузър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 десктоп операционни системи, има вграден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 или с пълното му име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developer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Това са набор от инструменти, които ще ви помогнат да </a:t>
                </a:r>
                <a:r>
                  <a:rPr lang="bg-BG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изследвате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моментното състояние на страницата, както и да проверявате редица параметри свързани със работата на даден сайт/страница/приложение.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824A7D-61D9-45CB-9956-3710C1650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21" t="-637" b="-573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DA9FDE9-B0D5-44B8-B2A4-DD3733DC4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33" y="1737578"/>
            <a:ext cx="5238328" cy="2833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5F5F37-F4D2-4AC5-A53B-8F5DCE0EBC27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Internet Explorer 7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по-старите му версии, нямат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 tools.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Там се разчита основно на …. проби и грешки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4F7D966-0682-41E2-BF40-5981451329B6}"/>
              </a:ext>
            </a:extLst>
          </p:cNvPr>
          <p:cNvSpPr/>
          <p:nvPr/>
        </p:nvSpPr>
        <p:spPr>
          <a:xfrm>
            <a:off x="7246097" y="0"/>
            <a:ext cx="1897904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2BCA95-4AC9-4846-9F98-AEA90127901D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5E1451-B1F6-45EB-9F18-7CB7B7F8C488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B6DD4F-650A-4496-AE82-4294AD51FC6B}"/>
              </a:ext>
            </a:extLst>
          </p:cNvPr>
          <p:cNvSpPr txBox="1"/>
          <p:nvPr/>
        </p:nvSpPr>
        <p:spPr>
          <a:xfrm>
            <a:off x="7213191" y="45606"/>
            <a:ext cx="1897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</a:t>
            </a:r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DBA0CA-306A-4F3C-B187-35843375CB08}"/>
              </a:ext>
            </a:extLst>
          </p:cNvPr>
          <p:cNvSpPr txBox="1"/>
          <p:nvPr/>
        </p:nvSpPr>
        <p:spPr>
          <a:xfrm>
            <a:off x="395536" y="825362"/>
            <a:ext cx="642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обвързани със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60535A-1686-48DD-99CE-18A5DF97758D}"/>
              </a:ext>
            </a:extLst>
          </p:cNvPr>
          <p:cNvSpPr txBox="1"/>
          <p:nvPr/>
        </p:nvSpPr>
        <p:spPr>
          <a:xfrm>
            <a:off x="1302144" y="1474600"/>
            <a:ext cx="75608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Основата на всяко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приложение. Изгражда основната структура на сайта/приложението. Може да съществува напълно самостоятелно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Отговаря за </a:t>
            </a:r>
            <a:r>
              <a:rPr lang="bg-BG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визията на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всички елементи, които са генерирани през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Чрез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задаваме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цветове, форми, позиция и размери на различните компоненти. Със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 се създават и анимации.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вариации на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разгледат 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 процесори като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sass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less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stylus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(JS)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Скриптов език, отговарящ за добавяне на интерактивност към сайта. Благодарение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 да изградим по-комплексни приложения, позволяващи на потребителя да променя елементите на екрана. Основната част от бизнес логиката във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частта на приложението, се намира 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JavaScript-a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424A101-6343-4137-8519-8426AB4377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1391525"/>
            <a:ext cx="539497" cy="768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A1DAF54-1295-4331-8A45-735C882176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2511453"/>
            <a:ext cx="542545" cy="777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F39F9B5-25F8-4CB8-AE08-7035C44B23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3850864"/>
            <a:ext cx="542546" cy="6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1207</TotalTime>
  <Words>2457</Words>
  <Application>Microsoft Office PowerPoint</Application>
  <PresentationFormat>On-screen Show (16:10)</PresentationFormat>
  <Paragraphs>406</Paragraphs>
  <Slides>33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(Body)</vt:lpstr>
      <vt:lpstr>Calibri Light</vt:lpstr>
      <vt:lpstr>Cambria Math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Потребител на Windows</cp:lastModifiedBy>
  <cp:revision>86</cp:revision>
  <dcterms:created xsi:type="dcterms:W3CDTF">2015-10-11T06:58:48Z</dcterms:created>
  <dcterms:modified xsi:type="dcterms:W3CDTF">2018-04-24T19:40:35Z</dcterms:modified>
</cp:coreProperties>
</file>